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49" r:id="rId2"/>
    <p:sldId id="343" r:id="rId3"/>
    <p:sldId id="351" r:id="rId4"/>
    <p:sldId id="350" r:id="rId5"/>
    <p:sldId id="347" r:id="rId6"/>
    <p:sldId id="352" r:id="rId7"/>
    <p:sldId id="340" r:id="rId8"/>
    <p:sldId id="341" r:id="rId9"/>
    <p:sldId id="339" r:id="rId10"/>
    <p:sldId id="348" r:id="rId11"/>
    <p:sldId id="256" r:id="rId12"/>
    <p:sldId id="294" r:id="rId13"/>
    <p:sldId id="295" r:id="rId14"/>
    <p:sldId id="296" r:id="rId15"/>
    <p:sldId id="306" r:id="rId16"/>
    <p:sldId id="307" r:id="rId17"/>
    <p:sldId id="297" r:id="rId18"/>
    <p:sldId id="353" r:id="rId19"/>
    <p:sldId id="354" r:id="rId20"/>
    <p:sldId id="270" r:id="rId21"/>
    <p:sldId id="298" r:id="rId22"/>
    <p:sldId id="272" r:id="rId23"/>
    <p:sldId id="299" r:id="rId24"/>
    <p:sldId id="301" r:id="rId25"/>
    <p:sldId id="302" r:id="rId26"/>
    <p:sldId id="308" r:id="rId27"/>
    <p:sldId id="303" r:id="rId28"/>
    <p:sldId id="338" r:id="rId29"/>
    <p:sldId id="258" r:id="rId30"/>
    <p:sldId id="356" r:id="rId31"/>
    <p:sldId id="305" r:id="rId32"/>
    <p:sldId id="260" r:id="rId33"/>
    <p:sldId id="304" r:id="rId34"/>
    <p:sldId id="262" r:id="rId35"/>
    <p:sldId id="264" r:id="rId36"/>
    <p:sldId id="293" r:id="rId37"/>
    <p:sldId id="355" r:id="rId38"/>
    <p:sldId id="309" r:id="rId39"/>
    <p:sldId id="311" r:id="rId40"/>
    <p:sldId id="310" r:id="rId41"/>
    <p:sldId id="313" r:id="rId42"/>
    <p:sldId id="314" r:id="rId43"/>
    <p:sldId id="312" r:id="rId44"/>
    <p:sldId id="315" r:id="rId45"/>
    <p:sldId id="316" r:id="rId46"/>
    <p:sldId id="317" r:id="rId47"/>
    <p:sldId id="334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36" r:id="rId66"/>
    <p:sldId id="337" r:id="rId67"/>
    <p:sldId id="279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6355"/>
  </p:normalViewPr>
  <p:slideViewPr>
    <p:cSldViewPr snapToGrid="0" snapToObjects="1">
      <p:cViewPr varScale="1">
        <p:scale>
          <a:sx n="149" d="100"/>
          <a:sy n="149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E5E30-A211-1144-9830-C3D35606CF79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20DBC-6DFE-2048-B368-AEB96393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venir Next" panose="020B0503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venir Next" panose="020B0503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education/honest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Zoom to Look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6C4B-0D1E-494F-853B-AB4520C6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" y="1370907"/>
            <a:ext cx="7273916" cy="546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5828349" y="2696470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0369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Next" panose="020B0503020202020204" pitchFamily="34" charset="0"/>
              </a:rPr>
              <a:t>⇧H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D681F-A094-6A4F-BFF2-E634D99C8F9E}"/>
              </a:ext>
            </a:extLst>
          </p:cNvPr>
          <p:cNvSpPr txBox="1"/>
          <p:nvPr/>
        </p:nvSpPr>
        <p:spPr>
          <a:xfrm>
            <a:off x="4023360" y="2151727"/>
            <a:ext cx="43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your video on,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the Mic,</a:t>
            </a: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and say </a:t>
            </a:r>
          </a:p>
          <a:p>
            <a:pPr algn="l"/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my name is _____”</a:t>
            </a:r>
          </a:p>
        </p:txBody>
      </p:sp>
    </p:spTree>
    <p:extLst>
      <p:ext uri="{BB962C8B-B14F-4D97-AF65-F5344CB8AC3E}">
        <p14:creationId xmlns:p14="http://schemas.microsoft.com/office/powerpoint/2010/main" val="34134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W6113</a:t>
            </a:r>
            <a:br>
              <a:rPr lang="en-US" dirty="0"/>
            </a:br>
            <a:r>
              <a:rPr lang="en-US" dirty="0"/>
              <a:t>Topics in </a:t>
            </a:r>
            <a:br>
              <a:rPr lang="en-US" dirty="0"/>
            </a:br>
            <a:r>
              <a:rPr lang="en-US" dirty="0"/>
              <a:t>Database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Declarative API to manage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Defines and enforces clear semantics</a:t>
            </a:r>
          </a:p>
          <a:p>
            <a:pPr marL="0" indent="0">
              <a:buNone/>
            </a:pPr>
            <a:r>
              <a:rPr lang="en-US" dirty="0"/>
              <a:t>Model the data, query, transactions, hardware,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Combines PL, systems, theory, optimization,  ML to</a:t>
            </a:r>
          </a:p>
          <a:p>
            <a:pPr marL="0" indent="0">
              <a:buNone/>
            </a:pPr>
            <a:r>
              <a:rPr lang="en-US" dirty="0"/>
              <a:t>Maintain data integrity (under failures)</a:t>
            </a:r>
          </a:p>
          <a:p>
            <a:pPr marL="0" indent="0">
              <a:buNone/>
            </a:pPr>
            <a:r>
              <a:rPr lang="en-US" dirty="0"/>
              <a:t>Run queries correctly and quickly</a:t>
            </a:r>
          </a:p>
          <a:p>
            <a:pPr marL="0" indent="0">
              <a:buNone/>
            </a:pPr>
            <a:r>
              <a:rPr lang="en-US" dirty="0"/>
              <a:t>Support application needs</a:t>
            </a:r>
          </a:p>
        </p:txBody>
      </p:sp>
    </p:spTree>
    <p:extLst>
      <p:ext uri="{BB962C8B-B14F-4D97-AF65-F5344CB8AC3E}">
        <p14:creationId xmlns:p14="http://schemas.microsoft.com/office/powerpoint/2010/main" val="223549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C72-5A9C-1D4F-B551-9B34EF6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46FE-7AFD-9741-BD5E-3EC4655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of data changing</a:t>
            </a:r>
          </a:p>
          <a:p>
            <a:pPr marL="0" indent="0">
              <a:buNone/>
            </a:pPr>
            <a:r>
              <a:rPr lang="en-US" dirty="0"/>
              <a:t>Records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Sensor events</a:t>
            </a:r>
          </a:p>
          <a:p>
            <a:pPr marL="0" indent="0">
              <a:buNone/>
            </a:pPr>
            <a:r>
              <a:rPr lang="en-US" dirty="0"/>
              <a:t>Images &amp; Videos</a:t>
            </a:r>
          </a:p>
          <a:p>
            <a:pPr marL="0" indent="0">
              <a:buNone/>
            </a:pPr>
            <a:r>
              <a:rPr lang="en-US" dirty="0"/>
              <a:t>Documents &amp; PDFs</a:t>
            </a:r>
          </a:p>
          <a:p>
            <a:pPr marL="0" indent="0">
              <a:buNone/>
            </a:pPr>
            <a:r>
              <a:rPr lang="en-US" dirty="0"/>
              <a:t>VR/AR…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 needs are growing</a:t>
            </a:r>
          </a:p>
          <a:p>
            <a:pPr marL="0" indent="0">
              <a:buNone/>
            </a:pPr>
            <a:r>
              <a:rPr lang="en-US" dirty="0"/>
              <a:t>Hardware, scalability, ML, real-time</a:t>
            </a:r>
          </a:p>
          <a:p>
            <a:pPr marL="0" indent="0">
              <a:buNone/>
            </a:pPr>
            <a:r>
              <a:rPr lang="en-US" dirty="0"/>
              <a:t>Decision making, data exploration, video analytics,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513-95F7-BC40-BB16-BB8A3015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9DA1-5143-794F-8A2A-68DB6BE6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Learn about Database Research</a:t>
            </a:r>
          </a:p>
          <a:p>
            <a:pPr marL="0" indent="0">
              <a:buNone/>
            </a:pPr>
            <a:r>
              <a:rPr lang="en-US" dirty="0"/>
              <a:t>Read classic and modern papers</a:t>
            </a:r>
          </a:p>
          <a:p>
            <a:pPr marL="0" indent="0">
              <a:buNone/>
            </a:pPr>
            <a:r>
              <a:rPr lang="en-US" dirty="0"/>
              <a:t>Work on a research project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Learn how to read papers</a:t>
            </a:r>
          </a:p>
          <a:p>
            <a:pPr marL="0" indent="0">
              <a:buNone/>
            </a:pPr>
            <a:r>
              <a:rPr lang="en-US" dirty="0"/>
              <a:t>Problem selection</a:t>
            </a:r>
          </a:p>
          <a:p>
            <a:pPr marL="0" indent="0">
              <a:buNone/>
            </a:pPr>
            <a:r>
              <a:rPr lang="en-US" dirty="0"/>
              <a:t>Insights and technical contributions</a:t>
            </a:r>
          </a:p>
          <a:p>
            <a:pPr marL="0" indent="0">
              <a:buNone/>
            </a:pP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192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Execution </a:t>
            </a:r>
          </a:p>
          <a:p>
            <a:pPr marL="0" indent="0">
              <a:buNone/>
            </a:pPr>
            <a:r>
              <a:rPr lang="en-US" dirty="0"/>
              <a:t>Query Optimization</a:t>
            </a:r>
          </a:p>
          <a:p>
            <a:pPr marL="0" indent="0">
              <a:buNone/>
            </a:pPr>
            <a:r>
              <a:rPr lang="en-US" dirty="0"/>
              <a:t>Columnar Stores</a:t>
            </a:r>
          </a:p>
          <a:p>
            <a:pPr marL="0" indent="0">
              <a:buNone/>
            </a:pPr>
            <a:r>
              <a:rPr lang="en-US" dirty="0"/>
              <a:t>Query Compilation</a:t>
            </a:r>
          </a:p>
          <a:p>
            <a:pPr marL="0" indent="0">
              <a:buNone/>
            </a:pPr>
            <a:r>
              <a:rPr lang="en-US" dirty="0"/>
              <a:t>Large-scale Dataflow</a:t>
            </a:r>
          </a:p>
          <a:p>
            <a:pPr marL="0" indent="0">
              <a:buNone/>
            </a:pPr>
            <a:r>
              <a:rPr lang="en-US" dirty="0"/>
              <a:t>Materialized Views</a:t>
            </a:r>
          </a:p>
          <a:p>
            <a:pPr marL="0" indent="0">
              <a:buNone/>
            </a:pPr>
            <a:r>
              <a:rPr lang="en-US" dirty="0" err="1"/>
              <a:t>Datalog</a:t>
            </a:r>
            <a:r>
              <a:rPr lang="en-US" dirty="0"/>
              <a:t> and Lineage</a:t>
            </a:r>
          </a:p>
          <a:p>
            <a:pPr marL="0" indent="0">
              <a:buNone/>
            </a:pPr>
            <a:r>
              <a:rPr lang="en-US" dirty="0"/>
              <a:t>Physical database optimization</a:t>
            </a:r>
          </a:p>
          <a:p>
            <a:pPr marL="0" indent="0">
              <a:buNone/>
            </a:pPr>
            <a:r>
              <a:rPr lang="en-US" dirty="0"/>
              <a:t>&lt;Your interest here&gt;</a:t>
            </a:r>
          </a:p>
        </p:txBody>
      </p:sp>
    </p:spTree>
    <p:extLst>
      <p:ext uri="{BB962C8B-B14F-4D97-AF65-F5344CB8AC3E}">
        <p14:creationId xmlns:p14="http://schemas.microsoft.com/office/powerpoint/2010/main" val="3009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EE2E-BE81-854E-8356-419566A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8544-6921-884C-88D4-01672159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NOT cover material in 4111, namely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Algebra</a:t>
            </a:r>
          </a:p>
          <a:p>
            <a:pPr marL="0" indent="0">
              <a:buNone/>
            </a:pPr>
            <a:r>
              <a:rPr lang="en-US" dirty="0"/>
              <a:t>SQL</a:t>
            </a:r>
          </a:p>
          <a:p>
            <a:pPr marL="0" indent="0">
              <a:buNone/>
            </a:pPr>
            <a:r>
              <a:rPr lang="en-US" dirty="0"/>
              <a:t>Basics of query execution and optimization</a:t>
            </a:r>
          </a:p>
          <a:p>
            <a:pPr marL="0" indent="0">
              <a:buNone/>
            </a:pPr>
            <a:r>
              <a:rPr lang="en-US" dirty="0"/>
              <a:t>Access methods</a:t>
            </a:r>
          </a:p>
          <a:p>
            <a:pPr marL="0" indent="0">
              <a:buNone/>
            </a:pPr>
            <a:r>
              <a:rPr lang="en-US" dirty="0"/>
              <a:t>Basic design of disk-based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68832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337D-B29F-D44B-B737-B1AF7CE6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C09B-5BAC-2B4C-B844-C6148A1B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Project (65%)</a:t>
            </a:r>
          </a:p>
          <a:p>
            <a:pPr marL="0" indent="0">
              <a:buNone/>
            </a:pPr>
            <a:r>
              <a:rPr lang="en-US" dirty="0"/>
              <a:t>Groups of 2-3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Assignments (15%)</a:t>
            </a:r>
          </a:p>
          <a:p>
            <a:pPr marL="0" indent="0">
              <a:buNone/>
            </a:pPr>
            <a:r>
              <a:rPr lang="en-US" dirty="0"/>
              <a:t>See how pieces of a DB engine fit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Paper Reviews (10%)</a:t>
            </a:r>
          </a:p>
          <a:p>
            <a:pPr marL="0" indent="0">
              <a:buNone/>
            </a:pPr>
            <a:r>
              <a:rPr lang="en-US" dirty="0"/>
              <a:t>Answer questions for each paper &amp; submit review on wiki</a:t>
            </a:r>
          </a:p>
          <a:p>
            <a:pPr marL="0" indent="0">
              <a:buNone/>
            </a:pPr>
            <a:r>
              <a:rPr lang="en-US" dirty="0"/>
              <a:t>Lots of reading!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discussion (10%)</a:t>
            </a:r>
          </a:p>
        </p:txBody>
      </p:sp>
    </p:spTree>
    <p:extLst>
      <p:ext uri="{BB962C8B-B14F-4D97-AF65-F5344CB8AC3E}">
        <p14:creationId xmlns:p14="http://schemas.microsoft.com/office/powerpoint/2010/main" val="12757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 Broad Categories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Reproduce and extend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7E2F-A801-0D43-861C-196E22E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(&amp; Extend)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4D6F-AC33-4C43-88C7-24DBD916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Reproduce</a:t>
            </a:r>
          </a:p>
          <a:p>
            <a:pPr marL="0" indent="0">
              <a:buNone/>
            </a:pPr>
            <a:r>
              <a:rPr lang="en-US" dirty="0"/>
              <a:t>Read and deeply understand a data management topic </a:t>
            </a:r>
          </a:p>
          <a:p>
            <a:pPr marL="0" indent="0">
              <a:buNone/>
            </a:pPr>
            <a:r>
              <a:rPr lang="en-US" dirty="0"/>
              <a:t>~5 to10+ papers, summarize &amp; compare them</a:t>
            </a:r>
          </a:p>
          <a:p>
            <a:pPr marL="0" indent="0">
              <a:buNone/>
            </a:pPr>
            <a:r>
              <a:rPr lang="en-US" dirty="0"/>
              <a:t>Implement best/combined technique in </a:t>
            </a:r>
            <a:r>
              <a:rPr lang="en-US" dirty="0" err="1"/>
              <a:t>DataBass</a:t>
            </a:r>
            <a:r>
              <a:rPr lang="en-US" dirty="0"/>
              <a:t>/another sys</a:t>
            </a:r>
          </a:p>
          <a:p>
            <a:pPr marL="0" indent="0">
              <a:buNone/>
            </a:pPr>
            <a:r>
              <a:rPr lang="en-US" dirty="0"/>
              <a:t>Benchmark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&amp; Extend (bonus)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Extend the implementation to make it a bit better</a:t>
            </a:r>
          </a:p>
          <a:p>
            <a:pPr marL="0" indent="0">
              <a:buNone/>
            </a:pPr>
            <a:r>
              <a:rPr lang="en-US" dirty="0"/>
              <a:t>Benchmark to show it is better</a:t>
            </a:r>
          </a:p>
          <a:p>
            <a:pPr marL="0" indent="0">
              <a:buNone/>
            </a:pPr>
            <a:r>
              <a:rPr lang="en-US" dirty="0"/>
              <a:t>Explain when and why the extension is effective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7A31D-6DBC-A64B-9DE1-CD17496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46" y="1370906"/>
            <a:ext cx="7273916" cy="548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7696A-4366-0F48-B18B-FE8B4E93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D4C919D-3028-754E-8AFC-AC4210CEC990}"/>
              </a:ext>
            </a:extLst>
          </p:cNvPr>
          <p:cNvSpPr/>
          <p:nvPr/>
        </p:nvSpPr>
        <p:spPr>
          <a:xfrm rot="8133953">
            <a:off x="8179539" y="4755076"/>
            <a:ext cx="892629" cy="646377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B0FD-5621-EA4F-88FA-9C7CF90D208A}"/>
              </a:ext>
            </a:extLst>
          </p:cNvPr>
          <p:cNvSpPr txBox="1"/>
          <p:nvPr/>
        </p:nvSpPr>
        <p:spPr>
          <a:xfrm>
            <a:off x="132605" y="1665199"/>
            <a:ext cx="32450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Open Chat &amp; Participants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Merge Window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Click the green check in the participants list when done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ABCA-8C91-CB49-AA6E-7E4F0112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7" y="4690536"/>
            <a:ext cx="1151890" cy="132910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BF0B7-E672-414D-A023-BAD5006859C2}"/>
              </a:ext>
            </a:extLst>
          </p:cNvPr>
          <p:cNvSpPr/>
          <p:nvPr/>
        </p:nvSpPr>
        <p:spPr>
          <a:xfrm rot="3692390">
            <a:off x="4807865" y="5583004"/>
            <a:ext cx="892629" cy="668628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BD063-3B3A-EB4F-BA8F-E07F95A72434}"/>
              </a:ext>
            </a:extLst>
          </p:cNvPr>
          <p:cNvSpPr/>
          <p:nvPr/>
        </p:nvSpPr>
        <p:spPr>
          <a:xfrm>
            <a:off x="5149648" y="6334812"/>
            <a:ext cx="1424066" cy="717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41CAB-52C1-864A-A9D9-E6AF8EA996EA}"/>
              </a:ext>
            </a:extLst>
          </p:cNvPr>
          <p:cNvSpPr/>
          <p:nvPr/>
        </p:nvSpPr>
        <p:spPr>
          <a:xfrm>
            <a:off x="7037005" y="5262658"/>
            <a:ext cx="1378086" cy="48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Investigate new ideas and solutions </a:t>
            </a:r>
          </a:p>
          <a:p>
            <a:pPr marL="0" indent="0">
              <a:buNone/>
            </a:pPr>
            <a:r>
              <a:rPr lang="en-US" dirty="0"/>
              <a:t>Define hypothesis</a:t>
            </a:r>
          </a:p>
          <a:p>
            <a:pPr marL="0" indent="0">
              <a:buNone/>
            </a:pPr>
            <a:r>
              <a:rPr lang="en-US" dirty="0"/>
              <a:t>Conduct research</a:t>
            </a:r>
          </a:p>
          <a:p>
            <a:pPr marL="0" indent="0">
              <a:buNone/>
            </a:pPr>
            <a:r>
              <a:rPr lang="en-US" dirty="0"/>
              <a:t>Evaluate hypothesis</a:t>
            </a:r>
          </a:p>
          <a:p>
            <a:pPr marL="0" indent="0">
              <a:buNone/>
            </a:pPr>
            <a:r>
              <a:rPr lang="en-US" dirty="0"/>
              <a:t>Writeup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Emphasis on hypothesis and evaluation</a:t>
            </a:r>
          </a:p>
          <a:p>
            <a:pPr marL="0" indent="0">
              <a:buNone/>
            </a:pPr>
            <a:r>
              <a:rPr lang="en-US" dirty="0"/>
              <a:t>Translate contributions into testable hypotheses</a:t>
            </a:r>
          </a:p>
          <a:p>
            <a:pPr marL="0" indent="0">
              <a:buNone/>
            </a:pPr>
            <a:r>
              <a:rPr lang="en-US" dirty="0"/>
              <a:t>Evaluation should evaluate hypotheses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4A06-431E-2A43-BA46-AB71E11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D4C6-94FD-0645-BBB5-761B6EED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from list of projects, or come up with your 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Pick partners, 1 page proposal</a:t>
            </a:r>
          </a:p>
          <a:p>
            <a:pPr marL="0" indent="0">
              <a:buNone/>
            </a:pPr>
            <a:r>
              <a:rPr lang="en-US" dirty="0"/>
              <a:t>Problem you are solving</a:t>
            </a:r>
          </a:p>
          <a:p>
            <a:pPr marL="0" indent="0">
              <a:buNone/>
            </a:pPr>
            <a:r>
              <a:rPr lang="en-US" dirty="0"/>
              <a:t>Hypothesis</a:t>
            </a:r>
          </a:p>
          <a:p>
            <a:pPr marL="0" indent="0">
              <a:buNone/>
            </a:pPr>
            <a:r>
              <a:rPr lang="en-US" dirty="0"/>
              <a:t>Plan of attack, with milestones</a:t>
            </a:r>
          </a:p>
          <a:p>
            <a:pPr marL="0" indent="0">
              <a:buNone/>
            </a:pPr>
            <a:r>
              <a:rPr lang="en-US" dirty="0"/>
              <a:t>Preliminary related work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Demo/Presentation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83884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Week</a:t>
            </a:r>
          </a:p>
          <a:p>
            <a:pPr marL="0" indent="0">
              <a:buNone/>
            </a:pPr>
            <a:r>
              <a:rPr lang="en-US" dirty="0"/>
              <a:t>	02	Release list of projects</a:t>
            </a:r>
          </a:p>
          <a:p>
            <a:pPr marL="0" indent="0">
              <a:buNone/>
            </a:pPr>
            <a:r>
              <a:rPr lang="en-US" dirty="0"/>
              <a:t>	04	Submit proposal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 with staff before this stage</a:t>
            </a:r>
          </a:p>
          <a:p>
            <a:pPr marL="0" indent="0">
              <a:buNone/>
            </a:pPr>
            <a:r>
              <a:rPr lang="en-US" dirty="0"/>
              <a:t>	07	Submit paper draft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 relative to state of the art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Play with related tools</a:t>
            </a:r>
          </a:p>
          <a:p>
            <a:pPr marL="0" indent="0">
              <a:buNone/>
            </a:pPr>
            <a:r>
              <a:rPr lang="en-US" dirty="0"/>
              <a:t>	11	Check in</a:t>
            </a:r>
          </a:p>
          <a:p>
            <a:pPr marL="0" indent="0">
              <a:buNone/>
            </a:pPr>
            <a:r>
              <a:rPr lang="en-US" dirty="0"/>
              <a:t>	14	Showcase</a:t>
            </a:r>
          </a:p>
          <a:p>
            <a:pPr marL="0" indent="0">
              <a:buNone/>
            </a:pPr>
            <a:r>
              <a:rPr lang="en-US" dirty="0"/>
              <a:t>	15	Submit paper 8-10 </a:t>
            </a:r>
            <a:r>
              <a:rPr lang="en-US" dirty="0" err="1"/>
              <a:t>pgs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BCE4-AE5C-C34C-97ED-5919906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D00E-20F2-7E4C-BD52-54CB49E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DataBass</a:t>
            </a:r>
            <a:r>
              <a:rPr lang="en-US" dirty="0"/>
              <a:t>: Python DB engine ~4K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experience with query from parsing to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A0: add ORDERBY clause</a:t>
            </a:r>
          </a:p>
          <a:p>
            <a:pPr marL="0" indent="0">
              <a:buNone/>
            </a:pPr>
            <a:r>
              <a:rPr lang="en-US" dirty="0"/>
              <a:t>A1: </a:t>
            </a:r>
            <a:r>
              <a:rPr lang="en-US" dirty="0" err="1"/>
              <a:t>hashjoin</a:t>
            </a:r>
            <a:r>
              <a:rPr lang="en-US" dirty="0"/>
              <a:t>, pushdown optimization</a:t>
            </a:r>
          </a:p>
          <a:p>
            <a:pPr marL="0" indent="0">
              <a:buNone/>
            </a:pPr>
            <a:r>
              <a:rPr lang="en-US" dirty="0"/>
              <a:t>A2: </a:t>
            </a:r>
            <a:r>
              <a:rPr lang="en-US" dirty="0" err="1"/>
              <a:t>selinger</a:t>
            </a:r>
            <a:r>
              <a:rPr lang="en-US" dirty="0"/>
              <a:t> join optimization</a:t>
            </a:r>
          </a:p>
          <a:p>
            <a:pPr marL="0" indent="0">
              <a:buNone/>
            </a:pPr>
            <a:r>
              <a:rPr lang="en-US" dirty="0"/>
              <a:t>A3: </a:t>
            </a:r>
            <a:r>
              <a:rPr lang="en-US" dirty="0" err="1"/>
              <a:t>hashjoin</a:t>
            </a:r>
            <a:r>
              <a:rPr lang="en-US" dirty="0"/>
              <a:t> compilation</a:t>
            </a:r>
          </a:p>
          <a:p>
            <a:pPr marL="0" indent="0">
              <a:buNone/>
            </a:pPr>
            <a:r>
              <a:rPr lang="en-US" dirty="0"/>
              <a:t>A4: benchmarking</a:t>
            </a:r>
          </a:p>
          <a:p>
            <a:pPr marL="0" indent="0">
              <a:buNone/>
            </a:pPr>
            <a:r>
              <a:rPr lang="en-US" dirty="0"/>
              <a:t>A5: lineage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12992-5685-B346-A6B3-0DF27CC44873}"/>
              </a:ext>
            </a:extLst>
          </p:cNvPr>
          <p:cNvSpPr/>
          <p:nvPr/>
        </p:nvSpPr>
        <p:spPr>
          <a:xfrm>
            <a:off x="2198234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A9C64-9881-1B4F-9874-801148D70F54}"/>
              </a:ext>
            </a:extLst>
          </p:cNvPr>
          <p:cNvSpPr/>
          <p:nvPr/>
        </p:nvSpPr>
        <p:spPr>
          <a:xfrm>
            <a:off x="4196451" y="3430316"/>
            <a:ext cx="1371601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7AC38-742F-DC42-A96F-9C9B6A5304DE}"/>
              </a:ext>
            </a:extLst>
          </p:cNvPr>
          <p:cNvSpPr/>
          <p:nvPr/>
        </p:nvSpPr>
        <p:spPr>
          <a:xfrm>
            <a:off x="6169034" y="3430316"/>
            <a:ext cx="1624730" cy="417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834F0-D540-4A41-B187-FA923ABC5B5B}"/>
              </a:ext>
            </a:extLst>
          </p:cNvPr>
          <p:cNvSpPr/>
          <p:nvPr/>
        </p:nvSpPr>
        <p:spPr>
          <a:xfrm>
            <a:off x="6169034" y="3982695"/>
            <a:ext cx="1624730" cy="666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 + lineage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4777C-9F46-8B42-ADCF-0DA830C67D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69835" y="3639038"/>
            <a:ext cx="62661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A6256-F212-8C4F-8803-E7F2F4D799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68052" y="3639038"/>
            <a:ext cx="60098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4AD678-A0FD-424C-AA5C-61F0A084BF1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68052" y="3639038"/>
            <a:ext cx="600982" cy="6766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E94EA-D56E-8F42-8B5B-AE12B93A677A}"/>
              </a:ext>
            </a:extLst>
          </p:cNvPr>
          <p:cNvSpPr txBox="1"/>
          <p:nvPr/>
        </p:nvSpPr>
        <p:spPr>
          <a:xfrm>
            <a:off x="831281" y="3454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6DDDC2-5CBE-9541-923D-908100B0DB6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1477612" y="3639038"/>
            <a:ext cx="72062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A34-220B-BA43-8AA9-E8F5F887A4CD}"/>
              </a:ext>
            </a:extLst>
          </p:cNvPr>
          <p:cNvSpPr txBox="1"/>
          <p:nvPr/>
        </p:nvSpPr>
        <p:spPr>
          <a:xfrm>
            <a:off x="2650637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CA056-BEE7-B54B-9371-269E2F69B9AD}"/>
              </a:ext>
            </a:extLst>
          </p:cNvPr>
          <p:cNvSpPr txBox="1"/>
          <p:nvPr/>
        </p:nvSpPr>
        <p:spPr>
          <a:xfrm>
            <a:off x="6748002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98DC0-B614-A045-9C75-764002A66DDB}"/>
              </a:ext>
            </a:extLst>
          </p:cNvPr>
          <p:cNvSpPr txBox="1"/>
          <p:nvPr/>
        </p:nvSpPr>
        <p:spPr>
          <a:xfrm>
            <a:off x="4648854" y="30539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4695-682A-8F44-BF8F-AAB104937DED}"/>
              </a:ext>
            </a:extLst>
          </p:cNvPr>
          <p:cNvSpPr txBox="1"/>
          <p:nvPr/>
        </p:nvSpPr>
        <p:spPr>
          <a:xfrm>
            <a:off x="6645410" y="46487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A3-5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0BDB10-67BA-BC4F-9C14-925EE37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1580204"/>
            <a:ext cx="2471925" cy="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paper review before class </a:t>
            </a:r>
          </a:p>
          <a:p>
            <a:pPr marL="0" indent="0">
              <a:buNone/>
            </a:pPr>
            <a:r>
              <a:rPr lang="en-US" dirty="0"/>
              <a:t>Quiz for self assessment</a:t>
            </a:r>
          </a:p>
          <a:p>
            <a:pPr marL="0" indent="0">
              <a:buNone/>
            </a:pPr>
            <a:r>
              <a:rPr lang="en-US" dirty="0"/>
              <a:t>Breakout to discuss quiz/reading</a:t>
            </a:r>
          </a:p>
          <a:p>
            <a:pPr marL="0" indent="0">
              <a:buNone/>
            </a:pPr>
            <a:r>
              <a:rPr lang="en-US" sz="2100" dirty="0"/>
              <a:t>Go over paper ideas</a:t>
            </a:r>
          </a:p>
          <a:p>
            <a:pPr marL="0" indent="0">
              <a:buNone/>
            </a:pPr>
            <a:r>
              <a:rPr lang="en-US" dirty="0"/>
              <a:t>Use chat to ask/answer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 sign up to lead discussions</a:t>
            </a:r>
          </a:p>
          <a:p>
            <a:pPr marL="0" indent="0">
              <a:buNone/>
            </a:pPr>
            <a:r>
              <a:rPr lang="en-US" dirty="0"/>
              <a:t>Optional: scribe the discussion, add to course wiki</a:t>
            </a:r>
          </a:p>
        </p:txBody>
      </p:sp>
    </p:spTree>
    <p:extLst>
      <p:ext uri="{BB962C8B-B14F-4D97-AF65-F5344CB8AC3E}">
        <p14:creationId xmlns:p14="http://schemas.microsoft.com/office/powerpoint/2010/main" val="822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course wiki  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What is the problem?</a:t>
            </a:r>
          </a:p>
          <a:p>
            <a:pPr marL="0" indent="0">
              <a:buNone/>
            </a:pPr>
            <a:r>
              <a:rPr lang="en-US" dirty="0"/>
              <a:t>Why does prior work fail to solve it?</a:t>
            </a:r>
          </a:p>
          <a:p>
            <a:pPr marL="0" indent="0">
              <a:buNone/>
            </a:pPr>
            <a:r>
              <a:rPr lang="en-US" dirty="0"/>
              <a:t>Main insight and technical contributions?</a:t>
            </a:r>
          </a:p>
          <a:p>
            <a:pPr marL="0" indent="0">
              <a:buNone/>
            </a:pPr>
            <a:r>
              <a:rPr lang="en-US" dirty="0"/>
              <a:t>Do the evaluations hold up?</a:t>
            </a:r>
          </a:p>
          <a:p>
            <a:pPr marL="0" indent="0">
              <a:buNone/>
            </a:pPr>
            <a:r>
              <a:rPr lang="en-US" dirty="0"/>
              <a:t>What do you wish could be improved?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Do not plagiarize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original reviews</a:t>
            </a:r>
          </a:p>
          <a:p>
            <a:pPr marL="0" indent="0">
              <a:buNone/>
            </a:pPr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copy text from papers, online, or other reviews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15-20 minutes +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pPr marL="342900" lvl="1" indent="0">
              <a:buNone/>
            </a:pPr>
            <a:r>
              <a:rPr lang="en-US" sz="2000" dirty="0"/>
              <a:t>Find &amp; read related work to provide context</a:t>
            </a:r>
          </a:p>
          <a:p>
            <a:pPr marL="342900" lvl="1" indent="0">
              <a:buNone/>
            </a:pPr>
            <a:r>
              <a:rPr lang="en-US" sz="2000" dirty="0"/>
              <a:t>Intuition &gt;&gt; formulae</a:t>
            </a:r>
          </a:p>
          <a:p>
            <a:pPr marL="342900" lvl="1" indent="0">
              <a:buNone/>
            </a:pPr>
            <a:r>
              <a:rPr lang="en-US" sz="2000" dirty="0"/>
              <a:t>Create your own examples.  Plagiarism rules apply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 discussion with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over presentation with Eugene ahead of time</a:t>
            </a:r>
          </a:p>
          <a:p>
            <a:pPr marL="0" indent="0">
              <a:buNone/>
            </a:pPr>
            <a:r>
              <a:rPr lang="en-US" dirty="0"/>
              <a:t>Send slides to TA 2 days before class, by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7B8B-43AC-C44C-9586-A89D2452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DA8-8B75-5B4D-A552-3BF13B12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 2-3PM EST, an open air space (113</a:t>
            </a:r>
            <a:r>
              <a:rPr lang="en-US" baseline="30000" dirty="0"/>
              <a:t>th</a:t>
            </a:r>
            <a:r>
              <a:rPr lang="en-US" dirty="0"/>
              <a:t> &amp; Morningside)</a:t>
            </a:r>
          </a:p>
          <a:p>
            <a:pPr marL="0" indent="0">
              <a:buNone/>
            </a:pPr>
            <a:r>
              <a:rPr lang="en-US" dirty="0"/>
              <a:t>Attendance is </a:t>
            </a:r>
            <a:r>
              <a:rPr lang="en-US" i="1" dirty="0"/>
              <a:t>not </a:t>
            </a:r>
            <a:r>
              <a:rPr lang="en-US" dirty="0"/>
              <a:t>taken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Purpose</a:t>
            </a:r>
          </a:p>
          <a:p>
            <a:pPr marL="0" indent="0">
              <a:buNone/>
            </a:pPr>
            <a:r>
              <a:rPr lang="en-US" dirty="0"/>
              <a:t>Go over examples</a:t>
            </a:r>
          </a:p>
          <a:p>
            <a:pPr marL="0" indent="0">
              <a:buNone/>
            </a:pPr>
            <a:r>
              <a:rPr lang="en-US" dirty="0"/>
              <a:t>Research advice</a:t>
            </a:r>
          </a:p>
          <a:p>
            <a:pPr marL="0" indent="0">
              <a:buNone/>
            </a:pPr>
            <a:r>
              <a:rPr lang="en-US" dirty="0"/>
              <a:t>Life advice</a:t>
            </a:r>
          </a:p>
          <a:p>
            <a:pPr marL="0" indent="0">
              <a:buNone/>
            </a:pPr>
            <a:r>
              <a:rPr lang="en-US" i="1" dirty="0"/>
              <a:t>Stay safe from COVID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9CD5-6E94-514D-8BEE-E25E279E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29" y="2803179"/>
            <a:ext cx="5120639" cy="386311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197D106-7AEC-304E-8C28-017E7623B7BB}"/>
              </a:ext>
            </a:extLst>
          </p:cNvPr>
          <p:cNvSpPr/>
          <p:nvPr/>
        </p:nvSpPr>
        <p:spPr>
          <a:xfrm rot="7863271">
            <a:off x="7323574" y="4092718"/>
            <a:ext cx="1429391" cy="841277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7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OH: Tues 3-4PM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MIT, 2015</a:t>
            </a:r>
          </a:p>
          <a:p>
            <a:pPr marL="0" indent="0">
              <a:buNone/>
            </a:pPr>
            <a:r>
              <a:rPr lang="en-US" dirty="0"/>
              <a:t>Started @Columbia Fall 2015</a:t>
            </a:r>
          </a:p>
          <a:p>
            <a:pPr marL="0" indent="0">
              <a:buNone/>
            </a:pPr>
            <a:r>
              <a:rPr lang="en-US" dirty="0"/>
              <a:t>Systems for Human Data Interaction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</p:txBody>
      </p:sp>
    </p:spTree>
    <p:extLst>
      <p:ext uri="{BB962C8B-B14F-4D97-AF65-F5344CB8AC3E}">
        <p14:creationId xmlns:p14="http://schemas.microsoft.com/office/powerpoint/2010/main" val="31818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Deka </a:t>
            </a:r>
            <a:r>
              <a:rPr lang="en-US" dirty="0" err="1"/>
              <a:t>Auliya</a:t>
            </a:r>
            <a:r>
              <a:rPr lang="en-US" dirty="0"/>
              <a:t> Akbar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 for the class</a:t>
            </a:r>
          </a:p>
          <a:p>
            <a:pPr marL="0" indent="0">
              <a:buNone/>
            </a:pPr>
            <a:r>
              <a:rPr lang="en-US" dirty="0"/>
              <a:t>OH</a:t>
            </a:r>
            <a:r>
              <a:rPr lang="en-US"/>
              <a:t>: 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8967-55AC-7844-814D-0ADF184B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6C6A-33F3-B34C-BD07-12C3ADA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w6113.github.io </a:t>
            </a:r>
          </a:p>
          <a:p>
            <a:pPr marL="0" indent="0">
              <a:buNone/>
            </a:pPr>
            <a:r>
              <a:rPr lang="en-US" dirty="0"/>
              <a:t>Class 	T/Th 11:30 – 1PM, Zoom</a:t>
            </a:r>
          </a:p>
          <a:p>
            <a:pPr marL="0" indent="0">
              <a:buNone/>
            </a:pPr>
            <a:r>
              <a:rPr lang="en-US" dirty="0"/>
              <a:t>Recitation	Tues 2-3PM, open air location TBD</a:t>
            </a:r>
          </a:p>
          <a:p>
            <a:pPr marL="0" indent="0">
              <a:buNone/>
            </a:pPr>
            <a:r>
              <a:rPr lang="en-US" dirty="0" err="1"/>
              <a:t>Commun</a:t>
            </a:r>
            <a:r>
              <a:rPr lang="en-US" dirty="0"/>
              <a:t>.	Slack</a:t>
            </a:r>
          </a:p>
          <a:p>
            <a:pPr marL="0" indent="0">
              <a:buNone/>
            </a:pPr>
            <a:r>
              <a:rPr lang="en-US" dirty="0"/>
              <a:t>Reviews	Course wiki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Academic Honesty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http://www.cs.columbia.edu/education/honesty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Ask if unsure, falling behind,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plagiarize.  Worse than failing.</a:t>
            </a:r>
          </a:p>
        </p:txBody>
      </p:sp>
    </p:spTree>
    <p:extLst>
      <p:ext uri="{BB962C8B-B14F-4D97-AF65-F5344CB8AC3E}">
        <p14:creationId xmlns:p14="http://schemas.microsoft.com/office/powerpoint/2010/main" val="144979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Required: 4111 Intro to DB</a:t>
            </a:r>
          </a:p>
          <a:p>
            <a:pPr marL="0" indent="0">
              <a:buNone/>
            </a:pPr>
            <a:r>
              <a:rPr lang="en-US" dirty="0"/>
              <a:t>Declarative languages and data independence</a:t>
            </a:r>
          </a:p>
          <a:p>
            <a:pPr marL="0" indent="0">
              <a:buNone/>
            </a:pPr>
            <a:r>
              <a:rPr lang="en-US" dirty="0"/>
              <a:t>Relational algebra, SQL, relational model</a:t>
            </a:r>
          </a:p>
          <a:p>
            <a:pPr marL="0" indent="0">
              <a:buNone/>
            </a:pPr>
            <a:r>
              <a:rPr lang="en-US" dirty="0"/>
              <a:t>Query optimization and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Useful: 4112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Great to have people with different backgrounds</a:t>
            </a:r>
          </a:p>
          <a:p>
            <a:pPr marL="0" indent="0">
              <a:buNone/>
            </a:pPr>
            <a:r>
              <a:rPr lang="en-US" dirty="0"/>
              <a:t>Talk to me if unsure</a:t>
            </a:r>
          </a:p>
          <a:p>
            <a:pPr marL="0" indent="0">
              <a:buNone/>
            </a:pPr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437-DA6A-C541-AB53-BFAAAD6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DB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B779B-4507-7D4B-8F6C-8A5F2B4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11" y="2426184"/>
            <a:ext cx="5511242" cy="22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7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~25 students</a:t>
            </a:r>
          </a:p>
          <a:p>
            <a:pPr marL="0" indent="0">
              <a:buNone/>
            </a:pPr>
            <a:r>
              <a:rPr lang="en-US" sz="2400" dirty="0"/>
              <a:t>Doesn’t matter if enrolled or waitlisted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Admission based on quality of</a:t>
            </a:r>
          </a:p>
          <a:p>
            <a:pPr marL="342900" lvl="1" indent="0">
              <a:buNone/>
            </a:pPr>
            <a:r>
              <a:rPr lang="en-US" sz="2400" dirty="0"/>
              <a:t>First reviews</a:t>
            </a:r>
          </a:p>
          <a:p>
            <a:pPr marL="342900" lvl="1" indent="0">
              <a:buNone/>
            </a:pPr>
            <a:r>
              <a:rPr lang="en-US" sz="2400" dirty="0"/>
              <a:t>Participation in initial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Project 			65%</a:t>
            </a:r>
          </a:p>
          <a:p>
            <a:pPr marL="0" indent="0">
              <a:buNone/>
            </a:pPr>
            <a:r>
              <a:rPr lang="en-US" sz="2400" dirty="0"/>
              <a:t>Assignments		15%</a:t>
            </a:r>
          </a:p>
          <a:p>
            <a:pPr marL="0" indent="0">
              <a:buNone/>
            </a:pPr>
            <a:r>
              <a:rPr lang="en-US" sz="2400" dirty="0"/>
              <a:t>Reviews			10%</a:t>
            </a:r>
          </a:p>
          <a:p>
            <a:pPr marL="0" indent="0">
              <a:buNone/>
            </a:pPr>
            <a:r>
              <a:rPr lang="en-US" sz="2400" dirty="0"/>
              <a:t>Participation		10%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 curve, everyone can get A</a:t>
            </a:r>
          </a:p>
          <a:p>
            <a:pPr marL="0" indent="0">
              <a:buNone/>
            </a:pPr>
            <a:r>
              <a:rPr lang="en-US" sz="2400" dirty="0"/>
              <a:t>If project is amazing, automatic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Breakout: Getting to know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one note taker to summarize the breakout to the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name, year, department</a:t>
            </a:r>
          </a:p>
          <a:p>
            <a:pPr marL="0" indent="0">
              <a:buNone/>
            </a:pPr>
            <a:r>
              <a:rPr lang="en-US" dirty="0"/>
              <a:t>What is a database you recently used (maybe indirectly)?</a:t>
            </a:r>
          </a:p>
          <a:p>
            <a:pPr marL="0" indent="0">
              <a:buNone/>
            </a:pPr>
            <a:r>
              <a:rPr lang="en-US" dirty="0"/>
              <a:t>Share where you want to travel when you are able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782E-0EF8-5047-B3B0-682A226F0B21}"/>
              </a:ext>
            </a:extLst>
          </p:cNvPr>
          <p:cNvSpPr txBox="1"/>
          <p:nvPr/>
        </p:nvSpPr>
        <p:spPr>
          <a:xfrm>
            <a:off x="3329796" y="-24153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F49-875D-1547-A0B9-C5122C3F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min Break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24021F-82D1-9847-BD9E-5945D2EC1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5A399-D648-4345-AEE2-D5E07EB44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DB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5C93B1D-E6FF-594C-8E11-B2E8017F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0384-C062-6544-B9FD-25D36755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96" y="3689072"/>
            <a:ext cx="5395009" cy="36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1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stored in a representation</a:t>
            </a:r>
          </a:p>
          <a:p>
            <a:pPr marL="0" indent="0">
              <a:buNone/>
            </a:pPr>
            <a:r>
              <a:rPr lang="en-US" dirty="0"/>
              <a:t>Records and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Query the data</a:t>
            </a:r>
          </a:p>
          <a:p>
            <a:pPr marL="0" indent="0">
              <a:buNone/>
            </a:pPr>
            <a:r>
              <a:rPr lang="en-US" dirty="0"/>
              <a:t>Write or generate algorithms to traverse storage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Innovations found in</a:t>
            </a:r>
          </a:p>
          <a:p>
            <a:pPr marL="0" indent="0">
              <a:buNone/>
            </a:pPr>
            <a:r>
              <a:rPr lang="en-US" dirty="0"/>
              <a:t>Data representation</a:t>
            </a:r>
          </a:p>
          <a:p>
            <a:pPr marL="0" indent="0">
              <a:buNone/>
            </a:pPr>
            <a:r>
              <a:rPr lang="en-US" dirty="0"/>
              <a:t>Query interface</a:t>
            </a:r>
          </a:p>
          <a:p>
            <a:pPr marL="0" indent="0">
              <a:buNone/>
            </a:pPr>
            <a:r>
              <a:rPr lang="en-US" dirty="0"/>
              <a:t>Translating query interface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algorithms over data </a:t>
            </a:r>
          </a:p>
        </p:txBody>
      </p:sp>
    </p:spTree>
    <p:extLst>
      <p:ext uri="{BB962C8B-B14F-4D97-AF65-F5344CB8AC3E}">
        <p14:creationId xmlns:p14="http://schemas.microsoft.com/office/powerpoint/2010/main" val="116486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8ABF-6938-BB4F-AEAB-40043D7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3"/>
          <a:stretch/>
        </p:blipFill>
        <p:spPr>
          <a:xfrm>
            <a:off x="5173784" y="1370907"/>
            <a:ext cx="3035173" cy="5462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6538704" y="505968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6DCF3-0F4D-0746-B6E0-8DA8433EE7D6}"/>
              </a:ext>
            </a:extLst>
          </p:cNvPr>
          <p:cNvSpPr txBox="1"/>
          <p:nvPr/>
        </p:nvSpPr>
        <p:spPr>
          <a:xfrm>
            <a:off x="490025" y="2501000"/>
            <a:ext cx="4222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Is it possible for </a:t>
            </a:r>
            <a:b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1 + 1 = 3???  If so, when?</a:t>
            </a:r>
          </a:p>
          <a:p>
            <a:pPr algn="l"/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Open chat and share what you think</a:t>
            </a:r>
          </a:p>
        </p:txBody>
      </p:sp>
    </p:spTree>
    <p:extLst>
      <p:ext uri="{BB962C8B-B14F-4D97-AF65-F5344CB8AC3E}">
        <p14:creationId xmlns:p14="http://schemas.microsoft.com/office/powerpoint/2010/main" val="368558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IMS</a:t>
            </a:r>
            <a:r>
              <a:rPr lang="en-US" dirty="0"/>
              <a:t>: </a:t>
            </a:r>
            <a:r>
              <a:rPr lang="en-US" b="1" dirty="0"/>
              <a:t>I</a:t>
            </a:r>
            <a:r>
              <a:rPr lang="en-US" dirty="0"/>
              <a:t>BM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342900" lvl="1" indent="0">
              <a:buNone/>
            </a:pPr>
            <a:r>
              <a:rPr lang="en-US" dirty="0"/>
              <a:t>For Apollo space program: Saturn V inventory</a:t>
            </a:r>
          </a:p>
          <a:p>
            <a:pPr marL="342900" lvl="1" indent="0">
              <a:buNone/>
            </a:pPr>
            <a:r>
              <a:rPr lang="en-US" dirty="0"/>
              <a:t>Still used by banks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level is a different entity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B5D1E-6C35-3D43-9DAD-1D62BB71265B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2BDE8-03A9-1A43-B5A7-F510E3E5C8DF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29FE8-D81C-4742-92C9-BA33093E64B5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BB31F-3E2D-2C4D-8C43-14BDBC69F6F7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4A1ED8-585B-8A4F-8D31-FD7528ECF7E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8489-AF9E-A94E-854B-404BBEC643FA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16F5-F672-B54F-BB6F-F3C89E46E9F7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B595CE-6D88-3440-BDCA-26DA8176FB48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A8C8D6-C66C-CF46-A0D0-58C4B73AFD5A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A9F7C6-77FB-164C-AA3C-562E61916FE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B35777-4809-3C49-9178-E6C8D787C2B5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5055B5-91D1-9646-924D-E1CC5029751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8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142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Animals living in cage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cage 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1</a:t>
            </a:r>
            <a:r>
              <a:rPr lang="en-US" sz="20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child of current record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sibling record of same type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DAAAB-49D8-9E43-BDDC-3865AC2D51F9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CEBF6-E8DB-4941-A50C-3E6ED409F546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02FB3E-70A6-CF40-818D-2A2287B13A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F7685-F298-994A-AF2E-6ABB1AD796E6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AAF19-8B27-A242-BFA4-991211F93CD5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8DACF-CA9A-4A44-9558-CC652B4983E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83DC1-9443-A94C-9E12-6ED724AFD0B1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8D58DF-31FE-2149-8E17-391A62B5B3C8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DB0A8B-700E-D247-9B7A-24E183671F7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AF89A-534C-0844-B342-AE83B1CFD0F6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E8D588-7BBA-7641-B742-2F12DA50DB72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67F20-67E2-BE46-BC87-E893834C9F54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44777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E35D-3C2F-BF47-907C-977CAC3CF3E7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557C2-D095-1342-8A1B-61A66AC73F84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EDBDB-D8C0-374D-BFB2-DEDB0F7705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48304-0B63-7D42-8B40-9C401FF5D699}"/>
              </a:ext>
            </a:extLst>
          </p:cNvPr>
          <p:cNvSpPr/>
          <p:nvPr/>
        </p:nvSpPr>
        <p:spPr>
          <a:xfrm>
            <a:off x="4257992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42026-738D-F248-B24B-33AB91654543}"/>
              </a:ext>
            </a:extLst>
          </p:cNvPr>
          <p:cNvSpPr/>
          <p:nvPr/>
        </p:nvSpPr>
        <p:spPr>
          <a:xfrm>
            <a:off x="6600507" y="488203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DA257-7DD8-C84B-9A04-3B747DAB112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4392" y="5092780"/>
            <a:ext cx="6661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FCBE8-370A-354D-B2A5-253A1ECCC10B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Jill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56830-3772-A34F-B991-98E87D3FC1F4}"/>
              </a:ext>
            </a:extLst>
          </p:cNvPr>
          <p:cNvSpPr/>
          <p:nvPr/>
        </p:nvSpPr>
        <p:spPr>
          <a:xfrm>
            <a:off x="6367145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133678-0527-984E-876F-8D4B3A7280BC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5096192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C29299-6C33-2240-9670-DCB3EC19CEA8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7438707" y="5303520"/>
            <a:ext cx="1" cy="790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D9053E-626C-0249-AC67-62010B7D67D3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E4A080-573A-CA40-80F2-B608726615DA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13526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EC239-A08E-A041-87BD-0AB7BE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Hierarchical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41401-F943-174E-9299-EA98FDD7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Data redundancy if many to many relationship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Animal can’t exist without a cage</a:t>
            </a:r>
          </a:p>
          <a:p>
            <a:pPr marL="0" indent="0">
              <a:buNone/>
            </a:pPr>
            <a:r>
              <a:rPr lang="en-US" dirty="0"/>
              <a:t>👎</a:t>
            </a:r>
            <a:r>
              <a:rPr lang="en-US" b="1" dirty="0"/>
              <a:t> </a:t>
            </a:r>
            <a:r>
              <a:rPr lang="en-US" dirty="0"/>
              <a:t>Removing cage removes animals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27E60-10D7-5943-8C61-017B3AB7C29B}"/>
              </a:ext>
            </a:extLst>
          </p:cNvPr>
          <p:cNvSpPr/>
          <p:nvPr/>
        </p:nvSpPr>
        <p:spPr>
          <a:xfrm>
            <a:off x="782319" y="4678839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F0DAD-34B5-3D42-80E2-0663416A8E2C}"/>
              </a:ext>
            </a:extLst>
          </p:cNvPr>
          <p:cNvSpPr/>
          <p:nvPr/>
        </p:nvSpPr>
        <p:spPr>
          <a:xfrm>
            <a:off x="782319" y="5831840"/>
            <a:ext cx="2702561" cy="80264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Animals</a:t>
            </a:r>
            <a:endParaRPr lang="en-US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49D9DE-9A6B-EF49-BF61-A75E514DF43E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2133600" y="5481479"/>
            <a:ext cx="0" cy="3503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DA32C-6FCC-B14E-89AB-32D90D619BDE}"/>
              </a:ext>
            </a:extLst>
          </p:cNvPr>
          <p:cNvSpPr/>
          <p:nvPr/>
        </p:nvSpPr>
        <p:spPr>
          <a:xfrm>
            <a:off x="4024630" y="6093539"/>
            <a:ext cx="2143125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frog, yurt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B3FAED-ADF6-D949-9F1A-335BC9208911}"/>
              </a:ext>
            </a:extLst>
          </p:cNvPr>
          <p:cNvSpPr txBox="1"/>
          <p:nvPr/>
        </p:nvSpPr>
        <p:spPr>
          <a:xfrm>
            <a:off x="1575593" y="422488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5AF03-E599-1348-A3A9-B808CA768FEB}"/>
              </a:ext>
            </a:extLst>
          </p:cNvPr>
          <p:cNvSpPr txBox="1"/>
          <p:nvPr/>
        </p:nvSpPr>
        <p:spPr>
          <a:xfrm>
            <a:off x="5002215" y="4224884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venir Next" panose="020B0503020202020204" pitchFamily="34" charset="0"/>
                <a:cs typeface="Arial" panose="020B0604020202020204" pitchFamily="34" charset="0"/>
              </a:rPr>
              <a:t>Database Instance</a:t>
            </a:r>
          </a:p>
        </p:txBody>
      </p:sp>
    </p:spTree>
    <p:extLst>
      <p:ext uri="{BB962C8B-B14F-4D97-AF65-F5344CB8AC3E}">
        <p14:creationId xmlns:p14="http://schemas.microsoft.com/office/powerpoint/2010/main" val="3837879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 (CODASYL)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00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Charles Bachman Turing #8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Record at a time navigation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Impossible to program</a:t>
            </a: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Changing data representation breaks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06735-0DA2-A144-8004-E1CC05D9CED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D7237-0F23-6042-B3D1-9EB23C3CDACD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BF471F-2568-5C4B-811B-3305E76F0A2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F409D7-D646-544A-97B0-21186F1C3871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06DB0-6094-984F-B5F3-BE1C49136EBC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15A61-3837-8345-9A86-164E1247FEA5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D21AC-A719-ED44-B06A-200276B08D7C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F33F5-FCCE-A64E-B588-DEEE4F79DE51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7A64F-2E53-F246-9CBD-0C0196AAFE4E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A7EC7D-DABE-004A-96FA-14BAB56125F1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279CE-7D40-494A-99BA-837265ECF64F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C411A0-BD11-7349-91B0-C64DA12F9346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0071AA-20DD-F24F-A590-B90233B12D5F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976C47-12F3-174F-B87B-E73F804AF739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7D7C1-470B-A543-ABE1-3A012B3F8DA6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B8EA08-4E93-2340-A096-18AE06DAD36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3A244C-02BE-3A41-9122-4144E324D8B0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CFE251-E3DC-6548-B147-2B9132BF811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75AE-DB04-6847-BDD6-4BEE4458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1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next animal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cares_for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Find Cage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lives_in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01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283F-3586-CF4B-82DF-846821E5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 Network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43B5FB-AECE-EF42-B184-799BE3BBA39C}"/>
              </a:ext>
            </a:extLst>
          </p:cNvPr>
          <p:cNvSpPr/>
          <p:nvPr/>
        </p:nvSpPr>
        <p:spPr>
          <a:xfrm>
            <a:off x="782317" y="3964943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Keepers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Avenir Next" panose="020B0503020202020204" pitchFamily="34" charset="0"/>
              </a:rPr>
              <a:t>(kid, name)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14245-94DE-B340-A813-FD5AC8C38EAA}"/>
              </a:ext>
            </a:extLst>
          </p:cNvPr>
          <p:cNvSpPr/>
          <p:nvPr/>
        </p:nvSpPr>
        <p:spPr>
          <a:xfrm>
            <a:off x="782319" y="5831840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Cages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cid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, size)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2A167B-A590-F74F-A3E9-B1EE201D0186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2133598" y="4625977"/>
            <a:ext cx="1" cy="272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66E8E-91DA-D346-9C77-E72AF911836C}"/>
              </a:ext>
            </a:extLst>
          </p:cNvPr>
          <p:cNvSpPr/>
          <p:nvPr/>
        </p:nvSpPr>
        <p:spPr>
          <a:xfrm>
            <a:off x="782318" y="4898391"/>
            <a:ext cx="2702561" cy="661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Animals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(aid, species, name)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9C61E-87B9-F746-984C-D26FD1D11760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flipH="1" flipV="1">
            <a:off x="2133599" y="5559425"/>
            <a:ext cx="1" cy="2724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15291-357A-864C-B7D2-9EE0BF312A01}"/>
              </a:ext>
            </a:extLst>
          </p:cNvPr>
          <p:cNvSpPr/>
          <p:nvPr/>
        </p:nvSpPr>
        <p:spPr>
          <a:xfrm>
            <a:off x="4257992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01, 100ft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CBE2E-3390-6440-8F2A-48730ADE04F8}"/>
              </a:ext>
            </a:extLst>
          </p:cNvPr>
          <p:cNvSpPr/>
          <p:nvPr/>
        </p:nvSpPr>
        <p:spPr>
          <a:xfrm>
            <a:off x="6600507" y="5918359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02, 900ft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89C2A9-58A5-B24F-8731-990F96D15E87}"/>
              </a:ext>
            </a:extLst>
          </p:cNvPr>
          <p:cNvSpPr/>
          <p:nvPr/>
        </p:nvSpPr>
        <p:spPr>
          <a:xfrm>
            <a:off x="6600507" y="4065548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12, Jane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FDC76-A640-4641-98FE-84BE5B8D666B}"/>
              </a:ext>
            </a:extLst>
          </p:cNvPr>
          <p:cNvSpPr/>
          <p:nvPr/>
        </p:nvSpPr>
        <p:spPr>
          <a:xfrm>
            <a:off x="4204492" y="4065547"/>
            <a:ext cx="1676400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Avenir Next" panose="020B0503020202020204" pitchFamily="34" charset="0"/>
              </a:rPr>
              <a:t>11, Chuck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E4E32-27E7-4446-9994-C51EF0378C3B}"/>
              </a:ext>
            </a:extLst>
          </p:cNvPr>
          <p:cNvSpPr/>
          <p:nvPr/>
        </p:nvSpPr>
        <p:spPr>
          <a:xfrm>
            <a:off x="3669031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9, iguana, bob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44BF1-08E3-494F-8587-1C8FDF3218D5}"/>
              </a:ext>
            </a:extLst>
          </p:cNvPr>
          <p:cNvSpPr/>
          <p:nvPr/>
        </p:nvSpPr>
        <p:spPr>
          <a:xfrm>
            <a:off x="5494895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10, dog, rex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BC2D51-DA0A-B241-9CE5-EED21367D8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7438707" y="4487029"/>
            <a:ext cx="756525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E72568-263A-814B-8373-38A72DD62E95}"/>
              </a:ext>
            </a:extLst>
          </p:cNvPr>
          <p:cNvSpPr/>
          <p:nvPr/>
        </p:nvSpPr>
        <p:spPr>
          <a:xfrm>
            <a:off x="7320758" y="5036899"/>
            <a:ext cx="1748948" cy="42148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11, cat, mochi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7B0571-2952-3B47-84E4-1B2074C05F86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6369369" y="4487029"/>
            <a:ext cx="1069338" cy="54987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5AC33-26AA-9141-8965-C975E016EDF8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4543505" y="4487028"/>
            <a:ext cx="499187" cy="5498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38BA92-3864-084E-BBC4-0AF339E2082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543505" y="5458380"/>
            <a:ext cx="617136" cy="447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98FFC9-CE89-F642-8E41-D98FA2D13D4E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flipH="1">
            <a:off x="5096192" y="5458380"/>
            <a:ext cx="1273177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706125-3499-004D-BD5C-81794CEC1822}"/>
              </a:ext>
            </a:extLst>
          </p:cNvPr>
          <p:cNvCxnSpPr>
            <a:cxnSpLocks/>
            <a:stCxn id="41" idx="2"/>
            <a:endCxn id="32" idx="0"/>
          </p:cNvCxnSpPr>
          <p:nvPr/>
        </p:nvCxnSpPr>
        <p:spPr>
          <a:xfrm flipH="1">
            <a:off x="7438707" y="5458380"/>
            <a:ext cx="756525" cy="4599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853009B-912A-FF44-9BA5-DEDA50D3B01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17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Find keeper where name = Jane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next animal in cares_for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Find Cage in lives_in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print record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756A-7899-C343-99F3-6D1277BF14E0}"/>
              </a:ext>
            </a:extLst>
          </p:cNvPr>
          <p:cNvSpPr txBox="1"/>
          <p:nvPr/>
        </p:nvSpPr>
        <p:spPr>
          <a:xfrm rot="20034791">
            <a:off x="1759438" y="1737682"/>
            <a:ext cx="4182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Broken</a:t>
            </a:r>
          </a:p>
        </p:txBody>
      </p:sp>
    </p:spTree>
    <p:extLst>
      <p:ext uri="{BB962C8B-B14F-4D97-AF65-F5344CB8AC3E}">
        <p14:creationId xmlns:p14="http://schemas.microsoft.com/office/powerpoint/2010/main" val="3937939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0DA0-1285-EC42-A505-D74926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2B3D-B310-3847-8DB6-0BB9C499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Edgar Codd Turing #18</a:t>
            </a:r>
          </a:p>
          <a:p>
            <a:pPr marL="0" indent="0">
              <a:buNone/>
            </a:pPr>
            <a:r>
              <a:rPr lang="en-US" dirty="0"/>
              <a:t>Started the relational DB research field</a:t>
            </a:r>
          </a:p>
          <a:p>
            <a:pPr marL="0" indent="0">
              <a:buNone/>
            </a:pPr>
            <a:r>
              <a:rPr lang="en-US" i="1" dirty="0"/>
              <a:t>Game changer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at a time language</a:t>
            </a:r>
          </a:p>
          <a:p>
            <a:pPr marL="0" indent="0">
              <a:buNone/>
            </a:pPr>
            <a:r>
              <a:rPr lang="en-US" dirty="0"/>
              <a:t>Declarative language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Data independence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D0FE-EE5F-4448-A9ED-91B37D9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681037"/>
            <a:ext cx="17399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B4F6-0E21-204A-9BE6-34A6C5E0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9" y="4474718"/>
            <a:ext cx="4441821" cy="2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340232"/>
              </p:ext>
            </p:extLst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86974"/>
              </p:ext>
            </p:extLst>
          </p:nvPr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829555"/>
              </p:ext>
            </p:extLst>
          </p:nvPr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5339"/>
              </p:ext>
            </p:extLst>
          </p:nvPr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458154"/>
              </p:ext>
            </p:extLst>
          </p:nvPr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45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yard flock owners: Be aware of virulent Newcastle ...">
            <a:extLst>
              <a:ext uri="{FF2B5EF4-FFF2-40B4-BE49-F238E27FC236}">
                <a16:creationId xmlns:a16="http://schemas.microsoft.com/office/drawing/2014/main" id="{C5EE28D0-4ABE-0D4F-BA98-CC749034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" y="681037"/>
            <a:ext cx="2103755" cy="30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Egg Farms Will Stop Killing Millions of Male Chicks ...">
            <a:extLst>
              <a:ext uri="{FF2B5EF4-FFF2-40B4-BE49-F238E27FC236}">
                <a16:creationId xmlns:a16="http://schemas.microsoft.com/office/drawing/2014/main" id="{2350B645-AD73-B54D-A75A-87BFB8D0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73" y="3991664"/>
            <a:ext cx="3562773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E49E9A-120B-1B45-935D-CA53F86346A0}"/>
              </a:ext>
            </a:extLst>
          </p:cNvPr>
          <p:cNvGrpSpPr/>
          <p:nvPr/>
        </p:nvGrpSpPr>
        <p:grpSpPr>
          <a:xfrm>
            <a:off x="3413760" y="900168"/>
            <a:ext cx="5337454" cy="2814320"/>
            <a:chOff x="3413760" y="900168"/>
            <a:chExt cx="5337454" cy="2814320"/>
          </a:xfrm>
        </p:grpSpPr>
        <p:pic>
          <p:nvPicPr>
            <p:cNvPr id="5" name="Picture 6" descr="Best chicken competition">
              <a:extLst>
                <a:ext uri="{FF2B5EF4-FFF2-40B4-BE49-F238E27FC236}">
                  <a16:creationId xmlns:a16="http://schemas.microsoft.com/office/drawing/2014/main" id="{4124F2E7-2DAA-5441-B4E5-32A5FBE71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787" y="900168"/>
              <a:ext cx="3752427" cy="281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E8F0E-B8A3-8147-98CD-3E35FAD01A58}"/>
                </a:ext>
              </a:extLst>
            </p:cNvPr>
            <p:cNvSpPr txBox="1"/>
            <p:nvPr/>
          </p:nvSpPr>
          <p:spPr>
            <a:xfrm>
              <a:off x="3413760" y="1645920"/>
              <a:ext cx="10038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latin typeface="Avenir Next" panose="020B0503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EE3B-A9FC-B14D-A5AD-B32C8B4B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9215731-56E5-E242-8C9B-F21AB610D6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1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085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15826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883091B-A277-FD47-9BF4-B25D5D95C5A5}"/>
              </a:ext>
            </a:extLst>
          </p:cNvPr>
          <p:cNvGraphicFramePr>
            <a:graphicFrameLocks/>
          </p:cNvGraphicFramePr>
          <p:nvPr/>
        </p:nvGraphicFramePr>
        <p:xfrm>
          <a:off x="2068756" y="5453846"/>
          <a:ext cx="4789329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44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2135653995"/>
                    </a:ext>
                  </a:extLst>
                </a:gridCol>
                <a:gridCol w="1596443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iguana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244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73B1F234-EE1E-C04D-81F3-15D9816DE4AB}"/>
              </a:ext>
            </a:extLst>
          </p:cNvPr>
          <p:cNvGraphicFramePr>
            <a:graphicFrameLocks/>
          </p:cNvGraphicFramePr>
          <p:nvPr/>
        </p:nvGraphicFramePr>
        <p:xfrm>
          <a:off x="5139690" y="2110106"/>
          <a:ext cx="258191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60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900ft</a:t>
                      </a:r>
                      <a:r>
                        <a:rPr lang="en-US" baseline="30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06146C8-C956-0E48-B458-E4F4330DF05A}"/>
              </a:ext>
            </a:extLst>
          </p:cNvPr>
          <p:cNvSpPr txBox="1"/>
          <p:nvPr/>
        </p:nvSpPr>
        <p:spPr>
          <a:xfrm>
            <a:off x="2068125" y="5053736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02C6C-FD8D-4D4B-B325-4B7E56FDF90C}"/>
              </a:ext>
            </a:extLst>
          </p:cNvPr>
          <p:cNvSpPr txBox="1"/>
          <p:nvPr/>
        </p:nvSpPr>
        <p:spPr>
          <a:xfrm>
            <a:off x="628019" y="1709995"/>
            <a:ext cx="1149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Keepers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2AFE7-5555-AB49-980A-0AB51D1769DD}"/>
              </a:ext>
            </a:extLst>
          </p:cNvPr>
          <p:cNvSpPr txBox="1"/>
          <p:nvPr/>
        </p:nvSpPr>
        <p:spPr>
          <a:xfrm>
            <a:off x="5139690" y="1709995"/>
            <a:ext cx="92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Cages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6F169-5176-AA4B-99B5-C850E789291D}"/>
              </a:ext>
            </a:extLst>
          </p:cNvPr>
          <p:cNvSpPr txBox="1"/>
          <p:nvPr/>
        </p:nvSpPr>
        <p:spPr>
          <a:xfrm>
            <a:off x="5139690" y="3227289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Lives_in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885E1BA5-DC08-9B45-AAD7-1C04A259AF9E}"/>
              </a:ext>
            </a:extLst>
          </p:cNvPr>
          <p:cNvGraphicFramePr>
            <a:graphicFrameLocks/>
          </p:cNvGraphicFramePr>
          <p:nvPr/>
        </p:nvGraphicFramePr>
        <p:xfrm>
          <a:off x="628019" y="3627399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A86E2E-C135-6340-9695-D985A76AA760}"/>
              </a:ext>
            </a:extLst>
          </p:cNvPr>
          <p:cNvSpPr txBox="1"/>
          <p:nvPr/>
        </p:nvSpPr>
        <p:spPr>
          <a:xfrm>
            <a:off x="628019" y="322728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Cares_for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819B6A9D-461A-8C48-BC41-64CD366902C0}"/>
              </a:ext>
            </a:extLst>
          </p:cNvPr>
          <p:cNvGraphicFramePr>
            <a:graphicFrameLocks/>
          </p:cNvGraphicFramePr>
          <p:nvPr/>
        </p:nvGraphicFramePr>
        <p:xfrm>
          <a:off x="5139690" y="3627537"/>
          <a:ext cx="1648545" cy="123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103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853442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973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550F597-CA49-4845-BFFD-93E0D961AC18}"/>
              </a:ext>
            </a:extLst>
          </p:cNvPr>
          <p:cNvSpPr/>
          <p:nvPr/>
        </p:nvSpPr>
        <p:spPr>
          <a:xfrm>
            <a:off x="505102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D8C09-1FC5-454F-80AA-06100EADC25F}"/>
              </a:ext>
            </a:extLst>
          </p:cNvPr>
          <p:cNvSpPr/>
          <p:nvPr/>
        </p:nvSpPr>
        <p:spPr>
          <a:xfrm>
            <a:off x="505102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4020BDE-56CC-DC41-9681-8C1208A5E0BF}"/>
              </a:ext>
            </a:extLst>
          </p:cNvPr>
          <p:cNvCxnSpPr>
            <a:stCxn id="5" idx="2"/>
            <a:endCxn id="17" idx="1"/>
          </p:cNvCxnSpPr>
          <p:nvPr/>
        </p:nvCxnSpPr>
        <p:spPr>
          <a:xfrm rot="10800000" flipH="1">
            <a:off x="505101" y="2573424"/>
            <a:ext cx="123549" cy="1519609"/>
          </a:xfrm>
          <a:prstGeom prst="bentConnector3">
            <a:avLst>
              <a:gd name="adj1" fmla="val -1850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35AC8F-4C3E-934F-8387-7E389D4D3F86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 flipH="1">
            <a:off x="505101" y="2854891"/>
            <a:ext cx="122917" cy="1533470"/>
          </a:xfrm>
          <a:prstGeom prst="bentConnector4">
            <a:avLst>
              <a:gd name="adj1" fmla="val -317479"/>
              <a:gd name="adj2" fmla="val 99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E04C822-D329-B74B-8EE1-1FD8B897F2E9}"/>
              </a:ext>
            </a:extLst>
          </p:cNvPr>
          <p:cNvSpPr/>
          <p:nvPr/>
        </p:nvSpPr>
        <p:spPr>
          <a:xfrm>
            <a:off x="2198187" y="4014655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70C748-349B-A647-B7BF-417B8D3AEF1A}"/>
              </a:ext>
            </a:extLst>
          </p:cNvPr>
          <p:cNvSpPr/>
          <p:nvPr/>
        </p:nvSpPr>
        <p:spPr>
          <a:xfrm>
            <a:off x="2198187" y="4309984"/>
            <a:ext cx="156754" cy="156754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D50A68-9F0F-ED4F-850E-10B7C0785D07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354941" y="4093032"/>
            <a:ext cx="385189" cy="18274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CF32273-3C8E-3F46-AB11-149160648264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2354941" y="4388361"/>
            <a:ext cx="78841" cy="1823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2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8FA-C4D2-0D41-A801-480F155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4EDA-454A-AB47-BDD8-08BF3745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do you want data independence?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l-GR" dirty="0"/>
              <a:t>δ</a:t>
            </a:r>
            <a:r>
              <a:rPr lang="en-US" dirty="0"/>
              <a:t>App &lt;&lt; </a:t>
            </a:r>
            <a:r>
              <a:rPr lang="el-GR" dirty="0"/>
              <a:t>δ</a:t>
            </a:r>
            <a:r>
              <a:rPr lang="en-US" dirty="0"/>
              <a:t>environment  </a:t>
            </a:r>
          </a:p>
          <a:p>
            <a:pPr marL="0" indent="0">
              <a:buNone/>
            </a:pPr>
            <a:r>
              <a:rPr lang="en-US" dirty="0"/>
              <a:t>					       - Hellerstein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logic evolves slowly</a:t>
            </a:r>
          </a:p>
          <a:p>
            <a:pPr marL="0" indent="0">
              <a:buNone/>
            </a:pPr>
            <a:r>
              <a:rPr lang="en-US" dirty="0"/>
              <a:t>Technology evolves rapidly</a:t>
            </a:r>
          </a:p>
          <a:p>
            <a:pPr marL="342900" lvl="1" indent="0">
              <a:buNone/>
            </a:pPr>
            <a:r>
              <a:rPr lang="en-US" dirty="0"/>
              <a:t>Change data layout</a:t>
            </a:r>
          </a:p>
          <a:p>
            <a:pPr marL="342900" lvl="1" indent="0">
              <a:buNone/>
            </a:pPr>
            <a:r>
              <a:rPr lang="en-US" dirty="0"/>
              <a:t>Change schema</a:t>
            </a:r>
          </a:p>
          <a:p>
            <a:pPr marL="342900" lvl="1" indent="0">
              <a:buNone/>
            </a:pPr>
            <a:r>
              <a:rPr lang="en-US" dirty="0"/>
              <a:t>Change/upgrade hardware</a:t>
            </a:r>
          </a:p>
          <a:p>
            <a:pPr marL="342900" lvl="1" indent="0">
              <a:buNone/>
            </a:pPr>
            <a:r>
              <a:rPr lang="en-US" dirty="0"/>
              <a:t>Data system is remote</a:t>
            </a:r>
          </a:p>
          <a:p>
            <a:pPr marL="342900" lvl="1" indent="0">
              <a:buNone/>
            </a:pPr>
            <a:r>
              <a:rPr lang="en-US" dirty="0"/>
              <a:t>Cloud</a:t>
            </a:r>
          </a:p>
          <a:p>
            <a:pPr marL="342900" lvl="1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238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9B6-6976-7B47-8CB6-FEF0FE8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70s Will it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BE4-381C-D742-BDAF-A7C2FCB9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Ingres @Berkeley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Turing #32 and Wang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Ingres, </a:t>
            </a:r>
            <a:r>
              <a:rPr lang="en-US" i="1" dirty="0" err="1"/>
              <a:t>Bitton</a:t>
            </a:r>
            <a:r>
              <a:rPr lang="en-US" i="1" dirty="0"/>
              <a:t>-lee, Sybase, MS </a:t>
            </a:r>
            <a:r>
              <a:rPr lang="en-US" i="1" dirty="0" err="1"/>
              <a:t>SQLServer</a:t>
            </a:r>
            <a:r>
              <a:rPr lang="en-US" i="1" dirty="0"/>
              <a:t>, PACE,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System R @IBM</a:t>
            </a:r>
          </a:p>
          <a:p>
            <a:pPr marL="0" indent="0">
              <a:buNone/>
            </a:pPr>
            <a:r>
              <a:rPr lang="en-US" dirty="0"/>
              <a:t>Jim Gray Turing #22</a:t>
            </a:r>
          </a:p>
          <a:p>
            <a:pPr marL="0" indent="0">
              <a:buNone/>
            </a:pPr>
            <a:r>
              <a:rPr lang="en-US" dirty="0"/>
              <a:t>Big research team, 15 PhDs</a:t>
            </a:r>
          </a:p>
          <a:p>
            <a:pPr marL="0" indent="0">
              <a:buNone/>
            </a:pPr>
            <a:r>
              <a:rPr lang="en-US" dirty="0"/>
              <a:t>Begat </a:t>
            </a:r>
            <a:r>
              <a:rPr lang="en-US" i="1" dirty="0"/>
              <a:t>DB2, Oracle, HP </a:t>
            </a:r>
            <a:r>
              <a:rPr lang="en-US" i="1" dirty="0" err="1"/>
              <a:t>Allbase</a:t>
            </a:r>
            <a:r>
              <a:rPr lang="en-US" i="1" dirty="0"/>
              <a:t>, Tandem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Proved that theory is practical</a:t>
            </a:r>
          </a:p>
          <a:p>
            <a:pPr marL="0" indent="0">
              <a:buNone/>
            </a:pPr>
            <a:r>
              <a:rPr lang="en-US" dirty="0"/>
              <a:t>Spawned RDBMS market and modern data-oriented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18319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4141-2DFA-8F4C-B6BF-BB7E626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Will it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0894-ECC7-7E47-ACE0-68FD7386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Heavyweights</a:t>
            </a:r>
          </a:p>
          <a:p>
            <a:pPr marL="0" indent="0">
              <a:buNone/>
            </a:pPr>
            <a:r>
              <a:rPr lang="en-US" dirty="0"/>
              <a:t>IBM doesn’t want to cannibalize IMS</a:t>
            </a:r>
          </a:p>
          <a:p>
            <a:pPr marL="0" indent="0">
              <a:buNone/>
            </a:pPr>
            <a:r>
              <a:rPr lang="en-US" dirty="0"/>
              <a:t>Oracle reads System R papers, and goes to market first</a:t>
            </a:r>
          </a:p>
          <a:p>
            <a:pPr marL="0" indent="0">
              <a:buNone/>
            </a:pPr>
            <a:r>
              <a:rPr lang="en-US" dirty="0"/>
              <a:t>IBM eventually releases DB2</a:t>
            </a:r>
          </a:p>
          <a:p>
            <a:pPr marL="0" indent="0">
              <a:buNone/>
            </a:pPr>
            <a:r>
              <a:rPr lang="en-US" dirty="0"/>
              <a:t>IBM chooses SQL, Oracle follows, becomes the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Crowd of players</a:t>
            </a:r>
          </a:p>
          <a:p>
            <a:pPr marL="0" indent="0">
              <a:buNone/>
            </a:pPr>
            <a:r>
              <a:rPr lang="en-US" dirty="0"/>
              <a:t>Jim Gray et al join Tandem </a:t>
            </a:r>
          </a:p>
          <a:p>
            <a:pPr marL="0" indent="0">
              <a:buNone/>
            </a:pPr>
            <a:r>
              <a:rPr lang="en-US" dirty="0" err="1"/>
              <a:t>Stonebraker</a:t>
            </a:r>
            <a:r>
              <a:rPr lang="en-US" dirty="0"/>
              <a:t> makes Ingres </a:t>
            </a:r>
            <a:r>
              <a:rPr lang="en-US" dirty="0">
                <a:sym typeface="Wingdings" pitchFamily="2" charset="2"/>
              </a:rPr>
              <a:t> Informix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Britton &amp; Lee from Ingres create Britton-Lee</a:t>
            </a:r>
          </a:p>
          <a:p>
            <a:pPr marL="0" indent="0">
              <a:buNone/>
            </a:pPr>
            <a:r>
              <a:rPr lang="en-US" dirty="0"/>
              <a:t>Epstein leaves BL to create </a:t>
            </a:r>
            <a:r>
              <a:rPr lang="en-US" dirty="0" err="1"/>
              <a:t>SyBase</a:t>
            </a:r>
            <a:r>
              <a:rPr lang="en-US" dirty="0"/>
              <a:t> (bought by SAP for $5B)</a:t>
            </a:r>
          </a:p>
          <a:p>
            <a:pPr marL="0" indent="0">
              <a:buNone/>
            </a:pPr>
            <a:r>
              <a:rPr lang="en-US" dirty="0"/>
              <a:t>Wang creates PACE</a:t>
            </a:r>
          </a:p>
          <a:p>
            <a:pPr marL="0" indent="0">
              <a:buNone/>
            </a:pPr>
            <a:r>
              <a:rPr lang="en-US" dirty="0"/>
              <a:t>Caltech alums start Teradata w/ networking tech </a:t>
            </a:r>
            <a:r>
              <a:rPr lang="en-US" dirty="0">
                <a:sym typeface="Wingdings" pitchFamily="2" charset="2"/>
              </a:rPr>
              <a:t> parallel DB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35374980-0798-3C41-BBFA-0EA03ABBB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86565"/>
              </p:ext>
            </p:extLst>
          </p:nvPr>
        </p:nvGraphicFramePr>
        <p:xfrm>
          <a:off x="3857817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032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2609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1B3A1AE7-1256-C14D-9007-34D9A741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28821"/>
              </p:ext>
            </p:extLst>
          </p:nvPr>
        </p:nvGraphicFramePr>
        <p:xfrm>
          <a:off x="6821409" y="2895343"/>
          <a:ext cx="2125641" cy="926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524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surfing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65B1BC-AF6E-534C-B33E-CCA6E0D788DE}"/>
              </a:ext>
            </a:extLst>
          </p:cNvPr>
          <p:cNvSpPr txBox="1"/>
          <p:nvPr/>
        </p:nvSpPr>
        <p:spPr>
          <a:xfrm>
            <a:off x="3857185" y="249523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E21DE-7209-974D-844D-6BDA2E09A6AA}"/>
              </a:ext>
            </a:extLst>
          </p:cNvPr>
          <p:cNvSpPr txBox="1"/>
          <p:nvPr/>
        </p:nvSpPr>
        <p:spPr>
          <a:xfrm>
            <a:off x="6821409" y="2495232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personhobbies</a:t>
            </a:r>
            <a:endParaRPr lang="en-US" sz="20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D72A-FA12-4641-8C07-0733C57C646D}"/>
              </a:ext>
            </a:extLst>
          </p:cNvPr>
          <p:cNvSpPr txBox="1"/>
          <p:nvPr/>
        </p:nvSpPr>
        <p:spPr>
          <a:xfrm>
            <a:off x="628650" y="4891695"/>
            <a:ext cx="700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Translation cumbersome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Wanted to avoid the join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Prefer DOT notation e.g., </a:t>
            </a:r>
            <a:r>
              <a:rPr lang="en-US" sz="2800" dirty="0" err="1">
                <a:latin typeface="Avenir Next" panose="020B0503020202020204" pitchFamily="34" charset="0"/>
                <a:cs typeface="Arial" panose="020B0604020202020204" pitchFamily="34" charset="0"/>
              </a:rPr>
              <a:t>person.hobbies</a:t>
            </a:r>
            <a:endParaRPr lang="en-US" sz="28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50718"/>
              </p:ext>
            </p:extLst>
          </p:nvPr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1591729" y="5253496"/>
            <a:ext cx="596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Nested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2538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F5D-4AAA-8B41-B870-E49AAB83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 Object Oriented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82F5-F555-6444-A204-DE9E5468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Impedance mismatch between Objects and 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name string;</a:t>
            </a:r>
          </a:p>
          <a:p>
            <a:pPr marL="0" indent="0">
              <a:buNone/>
            </a:pPr>
            <a:r>
              <a:rPr lang="en-US" dirty="0"/>
              <a:t>  hobbies string[];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13984607-4A60-BE4E-945E-09E04F0FE443}"/>
              </a:ext>
            </a:extLst>
          </p:cNvPr>
          <p:cNvGraphicFramePr>
            <a:graphicFrameLocks/>
          </p:cNvGraphicFramePr>
          <p:nvPr/>
        </p:nvGraphicFramePr>
        <p:xfrm>
          <a:off x="3857818" y="2895342"/>
          <a:ext cx="2430440" cy="112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649">
                  <a:extLst>
                    <a:ext uri="{9D8B030D-6E8A-4147-A177-3AD203B41FA5}">
                      <a16:colId xmlns:a16="http://schemas.microsoft.com/office/drawing/2014/main" val="2633573232"/>
                    </a:ext>
                  </a:extLst>
                </a:gridCol>
                <a:gridCol w="916121">
                  <a:extLst>
                    <a:ext uri="{9D8B030D-6E8A-4147-A177-3AD203B41FA5}">
                      <a16:colId xmlns:a16="http://schemas.microsoft.com/office/drawing/2014/main" val="435042837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41483070"/>
                    </a:ext>
                  </a:extLst>
                </a:gridCol>
              </a:tblGrid>
              <a:tr h="30887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pid</a:t>
                      </a:r>
                      <a:endParaRPr lang="en-US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hobbies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51308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[cheese, surfing]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73361"/>
                  </a:ext>
                </a:extLst>
              </a:tr>
              <a:tr h="308878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224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59BB0AC-85E0-A748-B17C-CCA9D84DC77C}"/>
              </a:ext>
            </a:extLst>
          </p:cNvPr>
          <p:cNvSpPr txBox="1"/>
          <p:nvPr/>
        </p:nvSpPr>
        <p:spPr>
          <a:xfrm>
            <a:off x="3857185" y="2495231"/>
            <a:ext cx="13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venir Next" panose="020B0503020202020204" pitchFamily="34" charset="0"/>
                <a:cs typeface="Arial" panose="020B0604020202020204" pitchFamily="34" charset="0"/>
              </a:rPr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22736-2A18-874A-A302-F67E8401909B}"/>
              </a:ext>
            </a:extLst>
          </p:cNvPr>
          <p:cNvSpPr txBox="1"/>
          <p:nvPr/>
        </p:nvSpPr>
        <p:spPr>
          <a:xfrm>
            <a:off x="6654696" y="2441525"/>
            <a:ext cx="23006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1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“Chuck”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hobbies: 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“cheese”,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“surfing”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FB69D-3A1A-2A49-A9C9-4AB2BDD7E00B}"/>
              </a:ext>
            </a:extLst>
          </p:cNvPr>
          <p:cNvSpPr txBox="1"/>
          <p:nvPr/>
        </p:nvSpPr>
        <p:spPr>
          <a:xfrm>
            <a:off x="628650" y="4676992"/>
            <a:ext cx="54283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Hard to query against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Vender lock-in, language lock-in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NoSQL before it was cool</a:t>
            </a:r>
          </a:p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Mostly addressed by ORMs</a:t>
            </a:r>
          </a:p>
        </p:txBody>
      </p:sp>
    </p:spTree>
    <p:extLst>
      <p:ext uri="{BB962C8B-B14F-4D97-AF65-F5344CB8AC3E}">
        <p14:creationId xmlns:p14="http://schemas.microsoft.com/office/powerpoint/2010/main" val="1321544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367-5594-804B-A3D9-1473640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 More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AEBE-3ACB-F246-9543-61A75088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Sybase</a:t>
            </a:r>
            <a:r>
              <a:rPr lang="en-US" dirty="0"/>
              <a:t> licensed by Microsoft for x86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Microsoft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SQLServer</a:t>
            </a:r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MySQL</a:t>
            </a:r>
            <a:r>
              <a:rPr lang="en-US" dirty="0">
                <a:sym typeface="Wingdings" pitchFamily="2" charset="2"/>
              </a:rPr>
              <a:t> created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Postgres</a:t>
            </a:r>
            <a:r>
              <a:rPr lang="en-US" dirty="0">
                <a:sym typeface="Wingdings" pitchFamily="2" charset="2"/>
              </a:rPr>
              <a:t> adds support for SQL  </a:t>
            </a:r>
            <a:r>
              <a:rPr lang="en-US" i="1" dirty="0">
                <a:sym typeface="Wingdings" pitchFamily="2" charset="2"/>
              </a:rPr>
              <a:t>PostgreSQL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SQLite</a:t>
            </a:r>
            <a:r>
              <a:rPr lang="en-US" dirty="0">
                <a:sym typeface="Wingdings" pitchFamily="2" charset="2"/>
              </a:rPr>
              <a:t> created.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Most popular DB in the world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Second most popular software library in the world (after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zlib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4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BDBE-3811-5B44-A287-159CE63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Data Warehouses aka OLAP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FB-821D-5948-A2BC-6F284D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Companies accumulate transaction data, want to analyze</a:t>
            </a:r>
          </a:p>
          <a:p>
            <a:pPr marL="0" indent="0">
              <a:buNone/>
            </a:pPr>
            <a:r>
              <a:rPr lang="en-US" dirty="0"/>
              <a:t>Want high throughput (OLAP)</a:t>
            </a:r>
          </a:p>
          <a:p>
            <a:pPr marL="0" indent="0">
              <a:buNone/>
            </a:pPr>
            <a:r>
              <a:rPr lang="en-US" dirty="0"/>
              <a:t>Distributed shared nothing databases</a:t>
            </a:r>
          </a:p>
          <a:p>
            <a:pPr marL="0" indent="0">
              <a:buNone/>
            </a:pPr>
            <a:r>
              <a:rPr lang="en-US" dirty="0"/>
              <a:t>Mostly closed source</a:t>
            </a:r>
          </a:p>
          <a:p>
            <a:pPr marL="0" indent="0">
              <a:buNone/>
            </a:pPr>
            <a:r>
              <a:rPr lang="en-US" dirty="0"/>
              <a:t>Limited scalability (tens of nodes)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PostgreSQL begats Netezza, Greenplum</a:t>
            </a:r>
          </a:p>
          <a:p>
            <a:pPr marL="0" indent="0">
              <a:buNone/>
            </a:pPr>
            <a:r>
              <a:rPr lang="en-US" i="1" dirty="0" err="1"/>
              <a:t>MonetDB</a:t>
            </a:r>
            <a:r>
              <a:rPr lang="en-US" i="1" dirty="0"/>
              <a:t> from CWI</a:t>
            </a:r>
          </a:p>
          <a:p>
            <a:pPr marL="0" indent="0">
              <a:buNone/>
            </a:pPr>
            <a:r>
              <a:rPr lang="en-US" i="1" dirty="0"/>
              <a:t>Vertica from MIT</a:t>
            </a:r>
          </a:p>
          <a:p>
            <a:pPr marL="0" indent="0">
              <a:buNone/>
            </a:pPr>
            <a:r>
              <a:rPr lang="en-US" i="1" dirty="0" err="1"/>
              <a:t>Paraccel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RedShift</a:t>
            </a:r>
          </a:p>
        </p:txBody>
      </p:sp>
    </p:spTree>
    <p:extLst>
      <p:ext uri="{BB962C8B-B14F-4D97-AF65-F5344CB8AC3E}">
        <p14:creationId xmlns:p14="http://schemas.microsoft.com/office/powerpoint/2010/main" val="4107362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00s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Internet companies want scalability over all else</a:t>
            </a:r>
          </a:p>
          <a:p>
            <a:pPr marL="0" indent="0">
              <a:buNone/>
            </a:pPr>
            <a:r>
              <a:rPr lang="en-US" dirty="0"/>
              <a:t>Give up most of RDBMS features for scalability</a:t>
            </a:r>
          </a:p>
          <a:p>
            <a:pPr marL="342900" lvl="1" indent="0">
              <a:buNone/>
            </a:pPr>
            <a:r>
              <a:rPr lang="en-US" dirty="0"/>
              <a:t>Schema, relational model, ACID, SQL, strong consistency</a:t>
            </a:r>
          </a:p>
          <a:p>
            <a:pPr marL="0" indent="0">
              <a:buNone/>
            </a:pPr>
            <a:r>
              <a:rPr lang="en-US" dirty="0"/>
              <a:t>Rise of eventually consistent NoSQL stores</a:t>
            </a:r>
          </a:p>
          <a:p>
            <a:pPr marL="0" indent="0">
              <a:buNone/>
            </a:pPr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BigTable</a:t>
            </a:r>
            <a:r>
              <a:rPr lang="en-US" i="1" dirty="0"/>
              <a:t>, Dynamo, </a:t>
            </a:r>
            <a:r>
              <a:rPr lang="en-US" i="1" dirty="0" err="1"/>
              <a:t>Hbase</a:t>
            </a:r>
            <a:r>
              <a:rPr lang="en-US" i="1" dirty="0"/>
              <a:t>, MongoDB, Couchbase, Cassandra</a:t>
            </a:r>
          </a:p>
        </p:txBody>
      </p:sp>
    </p:spTree>
    <p:extLst>
      <p:ext uri="{BB962C8B-B14F-4D97-AF65-F5344CB8AC3E}">
        <p14:creationId xmlns:p14="http://schemas.microsoft.com/office/powerpoint/2010/main" val="68659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3CCC-5D57-FC40-9157-515C025E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346E-15EA-2A40-9325-D8771BEF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Hand to speak</a:t>
            </a:r>
          </a:p>
          <a:p>
            <a:pPr marL="0" indent="0">
              <a:buNone/>
            </a:pPr>
            <a:r>
              <a:rPr lang="en-US" dirty="0"/>
              <a:t>Share thoughts and questions in chat</a:t>
            </a:r>
          </a:p>
          <a:p>
            <a:pPr marL="0" indent="0">
              <a:buNone/>
            </a:pPr>
            <a:r>
              <a:rPr lang="en-US" dirty="0"/>
              <a:t>Thank/applaud colleagues that speak up/present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may ask individuals to share thoughts on the readings</a:t>
            </a:r>
          </a:p>
        </p:txBody>
      </p:sp>
    </p:spTree>
    <p:extLst>
      <p:ext uri="{BB962C8B-B14F-4D97-AF65-F5344CB8AC3E}">
        <p14:creationId xmlns:p14="http://schemas.microsoft.com/office/powerpoint/2010/main" val="22099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Eventual consistency is difficult to program against</a:t>
            </a:r>
          </a:p>
          <a:p>
            <a:pPr marL="0" indent="0">
              <a:buNone/>
            </a:pPr>
            <a:r>
              <a:rPr lang="en-US" dirty="0"/>
              <a:t>Scalable distributed DBs that support ACID, SQL</a:t>
            </a:r>
          </a:p>
          <a:p>
            <a:pPr marL="0" indent="0">
              <a:buNone/>
            </a:pPr>
            <a:r>
              <a:rPr lang="en-US" dirty="0"/>
              <a:t>Shared nothing via partitioning (</a:t>
            </a:r>
            <a:r>
              <a:rPr lang="en-US" dirty="0" err="1"/>
              <a:t>sharding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Industry: Google Spanner, </a:t>
            </a:r>
            <a:r>
              <a:rPr lang="en-US" i="1" dirty="0" err="1"/>
              <a:t>MemSQL</a:t>
            </a:r>
            <a:r>
              <a:rPr lang="en-US" i="1" dirty="0"/>
              <a:t>, SAP Hana</a:t>
            </a:r>
          </a:p>
          <a:p>
            <a:pPr marL="0" indent="0">
              <a:buNone/>
            </a:pPr>
            <a:r>
              <a:rPr lang="en-US" i="1" dirty="0"/>
              <a:t>Academic</a:t>
            </a:r>
            <a:r>
              <a:rPr lang="en-US" i="1" dirty="0">
                <a:sym typeface="Wingdings" pitchFamily="2" charset="2"/>
              </a:rPr>
              <a:t> Company</a:t>
            </a:r>
            <a:r>
              <a:rPr lang="en-US" i="1" dirty="0"/>
              <a:t>: </a:t>
            </a:r>
            <a:r>
              <a:rPr lang="en-US" i="1" dirty="0" err="1"/>
              <a:t>Hstore</a:t>
            </a:r>
            <a:r>
              <a:rPr lang="en-US" i="1" dirty="0"/>
              <a:t>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/>
              <a:t>VoltDB</a:t>
            </a:r>
            <a:r>
              <a:rPr lang="en-US" i="1" dirty="0"/>
              <a:t>, Hyper, </a:t>
            </a:r>
          </a:p>
          <a:p>
            <a:pPr marL="0" indent="0">
              <a:buNone/>
            </a:pPr>
            <a:r>
              <a:rPr lang="en-US" i="1" dirty="0"/>
              <a:t>Open Source: </a:t>
            </a:r>
            <a:r>
              <a:rPr lang="en-US" i="1" dirty="0" err="1"/>
              <a:t>Yugabyte</a:t>
            </a:r>
            <a:r>
              <a:rPr lang="en-US" i="1" dirty="0"/>
              <a:t>, Cockroach</a:t>
            </a:r>
          </a:p>
        </p:txBody>
      </p:sp>
    </p:spTree>
    <p:extLst>
      <p:ext uri="{BB962C8B-B14F-4D97-AF65-F5344CB8AC3E}">
        <p14:creationId xmlns:p14="http://schemas.microsoft.com/office/powerpoint/2010/main" val="3400713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307-B338-A741-8908-E32F39A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Cloud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9D81-AAF0-7942-8825-02C1F6B2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Cloud infrastructure = Scalable resource provisioning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Early on</a:t>
            </a:r>
            <a:r>
              <a:rPr lang="en-US" dirty="0"/>
              <a:t> containerize open source databases</a:t>
            </a:r>
          </a:p>
          <a:p>
            <a:pPr marL="0" indent="0">
              <a:buNone/>
            </a:pPr>
            <a:r>
              <a:rPr lang="en-US" dirty="0"/>
              <a:t>Provides </a:t>
            </a:r>
            <a:r>
              <a:rPr lang="en-US" dirty="0" err="1"/>
              <a:t>devops</a:t>
            </a:r>
            <a:r>
              <a:rPr lang="en-US" dirty="0"/>
              <a:t>, provisioning</a:t>
            </a:r>
          </a:p>
          <a:p>
            <a:pPr marL="0" indent="0">
              <a:buNone/>
            </a:pPr>
            <a:r>
              <a:rPr lang="en-US" dirty="0"/>
              <a:t>Doesn’t best leverage cloud</a:t>
            </a:r>
          </a:p>
          <a:p>
            <a:pPr marL="0" indent="0">
              <a:buNone/>
            </a:pPr>
            <a:r>
              <a:rPr lang="en-US" i="1" dirty="0"/>
              <a:t>AWS </a:t>
            </a:r>
            <a:r>
              <a:rPr lang="en-US" i="1" dirty="0" err="1"/>
              <a:t>Postgresql</a:t>
            </a:r>
            <a:r>
              <a:rPr lang="en-US" i="1" dirty="0"/>
              <a:t>, Amazon 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Cloud native databases</a:t>
            </a:r>
          </a:p>
          <a:p>
            <a:pPr marL="0" indent="0">
              <a:buNone/>
            </a:pPr>
            <a:r>
              <a:rPr lang="en-US" dirty="0"/>
              <a:t>Optimized for distributed storage (shared disk)</a:t>
            </a:r>
          </a:p>
          <a:p>
            <a:pPr marL="0" indent="0">
              <a:buNone/>
            </a:pPr>
            <a:r>
              <a:rPr lang="en-US" dirty="0"/>
              <a:t>Decouples storage and execution, scales independently</a:t>
            </a:r>
          </a:p>
          <a:p>
            <a:pPr marL="0" indent="0">
              <a:buNone/>
            </a:pPr>
            <a:r>
              <a:rPr lang="en-US" dirty="0"/>
              <a:t>Lots of connectors to the “data lake”</a:t>
            </a:r>
          </a:p>
          <a:p>
            <a:pPr marL="0" indent="0">
              <a:buNone/>
            </a:pPr>
            <a:r>
              <a:rPr lang="en-US" i="1" dirty="0"/>
              <a:t>Presto, Snowflake, Apache Drill, AWS Redshift,  Azure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9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Graph systems</a:t>
            </a:r>
          </a:p>
          <a:p>
            <a:pPr marL="0" indent="0">
              <a:buNone/>
            </a:pPr>
            <a:r>
              <a:rPr lang="en-US" dirty="0"/>
              <a:t>Graph API over relational (node, edge) data</a:t>
            </a:r>
          </a:p>
          <a:p>
            <a:pPr marL="0" indent="0">
              <a:buNone/>
            </a:pPr>
            <a:r>
              <a:rPr lang="en-US" dirty="0"/>
              <a:t>CIDR 2015 GRAL: fast DBMS &gt; specialized graph engines</a:t>
            </a:r>
          </a:p>
          <a:p>
            <a:pPr marL="0" indent="0">
              <a:buNone/>
            </a:pPr>
            <a:r>
              <a:rPr lang="en-US" dirty="0"/>
              <a:t>Adage: graph traversals are joins.  DBs are </a:t>
            </a:r>
            <a:r>
              <a:rPr lang="en-US" i="1" dirty="0"/>
              <a:t>very good</a:t>
            </a:r>
            <a:r>
              <a:rPr lang="en-US" dirty="0"/>
              <a:t> at joins</a:t>
            </a:r>
          </a:p>
          <a:p>
            <a:pPr marL="0" indent="0">
              <a:buNone/>
            </a:pPr>
            <a:r>
              <a:rPr lang="en-US" i="1" dirty="0"/>
              <a:t>Neo4J, </a:t>
            </a:r>
            <a:r>
              <a:rPr lang="en-US" i="1" dirty="0" err="1"/>
              <a:t>Dgraph</a:t>
            </a:r>
            <a:r>
              <a:rPr lang="en-US" i="1" dirty="0"/>
              <a:t>, </a:t>
            </a:r>
            <a:r>
              <a:rPr lang="en-US" i="1" dirty="0" err="1"/>
              <a:t>Graphbase</a:t>
            </a:r>
            <a:r>
              <a:rPr lang="en-US" i="1" dirty="0"/>
              <a:t>, </a:t>
            </a:r>
            <a:r>
              <a:rPr lang="en-US" i="1" dirty="0" err="1"/>
              <a:t>Giraph</a:t>
            </a:r>
            <a:r>
              <a:rPr lang="en-US" i="1" dirty="0"/>
              <a:t>, </a:t>
            </a:r>
            <a:r>
              <a:rPr lang="en-US" i="1" dirty="0" err="1"/>
              <a:t>GraphX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 series</a:t>
            </a:r>
          </a:p>
          <a:p>
            <a:pPr marL="0" indent="0">
              <a:buNone/>
            </a:pPr>
            <a:r>
              <a:rPr lang="en-US" dirty="0"/>
              <a:t>Timestamp + a few attributes</a:t>
            </a:r>
          </a:p>
          <a:p>
            <a:pPr marL="0" indent="0">
              <a:buNone/>
            </a:pPr>
            <a:r>
              <a:rPr lang="en-US" dirty="0"/>
              <a:t>Custom indexing, execution for high performance</a:t>
            </a:r>
          </a:p>
          <a:p>
            <a:pPr marL="0" indent="0">
              <a:buNone/>
            </a:pPr>
            <a:r>
              <a:rPr lang="en-US" i="1" dirty="0"/>
              <a:t>Timescale, </a:t>
            </a:r>
            <a:r>
              <a:rPr lang="en-US" i="1" dirty="0" err="1"/>
              <a:t>InfluxDB</a:t>
            </a:r>
            <a:r>
              <a:rPr lang="en-US" i="1" dirty="0"/>
              <a:t>, </a:t>
            </a:r>
            <a:r>
              <a:rPr lang="en-US" i="1" dirty="0" err="1"/>
              <a:t>clickhouse</a:t>
            </a:r>
            <a:r>
              <a:rPr lang="en-US" i="1" dirty="0"/>
              <a:t>,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BF48-06DB-7346-A69E-5BACD3F7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Specialized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317A-4205-1242-9662-E34B2638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0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Streaming</a:t>
            </a:r>
          </a:p>
          <a:p>
            <a:pPr marL="0" indent="0">
              <a:buNone/>
            </a:pPr>
            <a:r>
              <a:rPr lang="en-US" dirty="0"/>
              <a:t>Events arrive in a “stream”</a:t>
            </a:r>
          </a:p>
          <a:p>
            <a:pPr marL="0" indent="0">
              <a:buNone/>
            </a:pPr>
            <a:r>
              <a:rPr lang="en-US" dirty="0"/>
              <a:t>Querying over an infinitely growing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 of streaming systems</a:t>
            </a:r>
          </a:p>
          <a:p>
            <a:pPr marL="0" indent="0">
              <a:buNone/>
            </a:pPr>
            <a:r>
              <a:rPr lang="en-US" dirty="0"/>
              <a:t>Continuous queries: </a:t>
            </a:r>
            <a:r>
              <a:rPr lang="en-US" i="1" dirty="0"/>
              <a:t>SASE, Telegraph, STREAM</a:t>
            </a:r>
          </a:p>
          <a:p>
            <a:pPr marL="0" indent="0">
              <a:buNone/>
            </a:pPr>
            <a:r>
              <a:rPr lang="en-US" dirty="0"/>
              <a:t>Sliding windows: </a:t>
            </a:r>
            <a:r>
              <a:rPr lang="en-US" i="1" dirty="0"/>
              <a:t>Aurora, Oracle CQL</a:t>
            </a:r>
          </a:p>
          <a:p>
            <a:pPr marL="0" indent="0">
              <a:buNone/>
            </a:pPr>
            <a:r>
              <a:rPr lang="en-US" dirty="0"/>
              <a:t>Scalability, Best-effort semantics: </a:t>
            </a:r>
            <a:r>
              <a:rPr lang="en-US" i="1" dirty="0"/>
              <a:t>Twitter Storm</a:t>
            </a:r>
          </a:p>
          <a:p>
            <a:pPr marL="0" indent="0">
              <a:buNone/>
            </a:pPr>
            <a:r>
              <a:rPr lang="en-US" dirty="0"/>
              <a:t>Out of order, state: </a:t>
            </a:r>
            <a:r>
              <a:rPr lang="en-US" i="1" dirty="0" err="1"/>
              <a:t>Flink</a:t>
            </a:r>
            <a:r>
              <a:rPr lang="en-US" i="1" dirty="0"/>
              <a:t>, Spark Streaming, Kafka, Materialized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9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8CF-AE64-5547-A8DA-99D802D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10s DBs for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6AC4-6ECE-E04F-AB05-9E4C3FE6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DB architecture are still good bones</a:t>
            </a:r>
          </a:p>
          <a:p>
            <a:pPr marL="0" indent="0">
              <a:buNone/>
            </a:pPr>
            <a:r>
              <a:rPr lang="en-US" dirty="0"/>
              <a:t>RDBMS is mostly commodity</a:t>
            </a:r>
          </a:p>
          <a:p>
            <a:pPr marL="0" indent="0">
              <a:buNone/>
            </a:pPr>
            <a:r>
              <a:rPr lang="en-US" dirty="0"/>
              <a:t>Market shift toward “massive scale” and “for X”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Where X 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Ads</a:t>
            </a:r>
          </a:p>
          <a:p>
            <a:pPr marL="0" indent="0">
              <a:buNone/>
            </a:pPr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ML</a:t>
            </a:r>
          </a:p>
          <a:p>
            <a:pPr marL="0" indent="0">
              <a:buNone/>
            </a:pPr>
            <a:r>
              <a:rPr lang="en-US" dirty="0"/>
              <a:t>Vis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8C01-E159-4348-A4F6-1B9AB8BD1362}"/>
              </a:ext>
            </a:extLst>
          </p:cNvPr>
          <p:cNvSpPr txBox="1"/>
          <p:nvPr/>
        </p:nvSpPr>
        <p:spPr>
          <a:xfrm>
            <a:off x="3416970" y="3751037"/>
            <a:ext cx="5431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Rule of thumb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10x better not enough</a:t>
            </a:r>
          </a:p>
          <a:p>
            <a:pPr algn="l"/>
            <a:r>
              <a:rPr lang="en-US" sz="4000" dirty="0">
                <a:latin typeface="Avenir Next" panose="020B0503020202020204" pitchFamily="34" charset="0"/>
                <a:cs typeface="Arial" panose="020B0604020202020204" pitchFamily="34" charset="0"/>
              </a:rPr>
              <a:t>&gt;50x better</a:t>
            </a:r>
          </a:p>
        </p:txBody>
      </p:sp>
    </p:spTree>
    <p:extLst>
      <p:ext uri="{BB962C8B-B14F-4D97-AF65-F5344CB8AC3E}">
        <p14:creationId xmlns:p14="http://schemas.microsoft.com/office/powerpoint/2010/main" val="2109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Salesforce</a:t>
            </a:r>
            <a:r>
              <a:rPr lang="en-US" dirty="0"/>
              <a:t>: CRM</a:t>
            </a:r>
          </a:p>
          <a:p>
            <a:pPr marL="0" indent="0">
              <a:buNone/>
            </a:pPr>
            <a:r>
              <a:rPr lang="en-US" b="1" dirty="0"/>
              <a:t>IBM, SAP, Oracle</a:t>
            </a:r>
            <a:r>
              <a:rPr lang="en-US" dirty="0"/>
              <a:t>: CRM, supply chain, inventory, HR</a:t>
            </a:r>
          </a:p>
          <a:p>
            <a:pPr marL="0" indent="0">
              <a:buNone/>
            </a:pPr>
            <a:r>
              <a:rPr lang="en-US" b="1" dirty="0"/>
              <a:t>Adobe</a:t>
            </a:r>
            <a:r>
              <a:rPr lang="en-US" dirty="0"/>
              <a:t>: marketing, advertisement</a:t>
            </a:r>
          </a:p>
          <a:p>
            <a:pPr marL="0" indent="0">
              <a:buNone/>
            </a:pPr>
            <a:r>
              <a:rPr lang="en-US" b="1" dirty="0"/>
              <a:t>Google, FB, Yandex, Twitter</a:t>
            </a:r>
            <a:r>
              <a:rPr lang="en-US" dirty="0"/>
              <a:t>: the web, search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  <a:r>
              <a:rPr lang="en-US" dirty="0"/>
              <a:t>: productivity, cloud </a:t>
            </a:r>
          </a:p>
          <a:p>
            <a:pPr marL="0" indent="0">
              <a:buNone/>
            </a:pPr>
            <a:r>
              <a:rPr lang="en-US" b="1" dirty="0"/>
              <a:t>Amazon</a:t>
            </a:r>
            <a:r>
              <a:rPr lang="en-US" dirty="0"/>
              <a:t>: commerce, cloud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Each company created major </a:t>
            </a:r>
            <a:r>
              <a:rPr lang="en-US" sz="2400" dirty="0" err="1"/>
              <a:t>DBMSes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58FD2-5B03-4047-A3EB-14E16A4814A3}"/>
              </a:ext>
            </a:extLst>
          </p:cNvPr>
          <p:cNvSpPr txBox="1">
            <a:spLocks/>
          </p:cNvSpPr>
          <p:nvPr/>
        </p:nvSpPr>
        <p:spPr>
          <a:xfrm>
            <a:off x="65314" y="1598080"/>
            <a:ext cx="8822500" cy="59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4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F8E-D6A6-3147-B9F5-B57FB5E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B34-8A4E-A24A-A091-3BABADD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598080"/>
            <a:ext cx="8822500" cy="599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Main Market: DB </a:t>
            </a:r>
            <a:r>
              <a:rPr lang="en-US" sz="2800" b="1" i="1" dirty="0"/>
              <a:t>Apps &amp; Services</a:t>
            </a:r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050" name="Picture 2" descr="The earth is literally moving less now that everyone is inside">
            <a:extLst>
              <a:ext uri="{FF2B5EF4-FFF2-40B4-BE49-F238E27FC236}">
                <a16:creationId xmlns:a16="http://schemas.microsoft.com/office/drawing/2014/main" id="{B7984299-8185-2F42-82B3-A86EDDC9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29" b="59322" l="159" r="98413">
                        <a14:foregroundMark x1="35873" y1="46186" x2="635" y2="54661"/>
                        <a14:foregroundMark x1="635" y1="54661" x2="16984" y2="55297"/>
                        <a14:foregroundMark x1="16984" y1="55297" x2="42381" y2="51483"/>
                        <a14:foregroundMark x1="42381" y1="51483" x2="79206" y2="56356"/>
                        <a14:foregroundMark x1="79206" y1="56356" x2="96349" y2="53814"/>
                        <a14:foregroundMark x1="96349" y1="53814" x2="93016" y2="48517"/>
                        <a14:foregroundMark x1="93016" y1="48517" x2="87143" y2="51271"/>
                        <a14:foregroundMark x1="87143" y1="51271" x2="40635" y2="46610"/>
                        <a14:foregroundMark x1="40635" y1="46610" x2="35714" y2="43432"/>
                        <a14:foregroundMark x1="35714" y1="43432" x2="30476" y2="42585"/>
                        <a14:foregroundMark x1="30476" y1="42585" x2="21429" y2="45551"/>
                        <a14:foregroundMark x1="5556" y1="51059" x2="317" y2="54237"/>
                        <a14:foregroundMark x1="317" y1="54237" x2="11429" y2="56992"/>
                        <a14:foregroundMark x1="11429" y1="56992" x2="11587" y2="57203"/>
                        <a14:foregroundMark x1="3968" y1="52754" x2="317" y2="55297"/>
                        <a14:foregroundMark x1="23175" y1="57203" x2="38254" y2="57415"/>
                        <a14:foregroundMark x1="38254" y1="57415" x2="62381" y2="55297"/>
                        <a14:foregroundMark x1="95714" y1="52119" x2="98413" y2="59322"/>
                        <a14:foregroundMark x1="8730" y1="54025" x2="1746" y2="58898"/>
                        <a14:foregroundMark x1="1746" y1="58898" x2="1746" y2="58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04" b="42768"/>
          <a:stretch/>
        </p:blipFill>
        <p:spPr bwMode="auto">
          <a:xfrm>
            <a:off x="-4843" y="5259920"/>
            <a:ext cx="914884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B04AA-EF98-AD45-B51C-1E366EF4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6" y="3336815"/>
            <a:ext cx="1791472" cy="6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yft - Wikipedia">
            <a:extLst>
              <a:ext uri="{FF2B5EF4-FFF2-40B4-BE49-F238E27FC236}">
                <a16:creationId xmlns:a16="http://schemas.microsoft.com/office/drawing/2014/main" id="{A10A32D5-3E18-6E4E-9693-5DAB0A7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3" y="2654219"/>
            <a:ext cx="1082897" cy="7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.com: Online Shopping for Electronics, Apparel, Computers ...">
            <a:extLst>
              <a:ext uri="{FF2B5EF4-FFF2-40B4-BE49-F238E27FC236}">
                <a16:creationId xmlns:a16="http://schemas.microsoft.com/office/drawing/2014/main" id="{9F284791-B90D-7945-9E7E-2DD55792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3" y="2518644"/>
            <a:ext cx="1502103" cy="1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world's leading software development platform · GitHub">
            <a:extLst>
              <a:ext uri="{FF2B5EF4-FFF2-40B4-BE49-F238E27FC236}">
                <a16:creationId xmlns:a16="http://schemas.microsoft.com/office/drawing/2014/main" id="{E0AC76D4-1613-4844-9654-196B680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88" y="3421271"/>
            <a:ext cx="1613647" cy="8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elp - Wikipedia">
            <a:extLst>
              <a:ext uri="{FF2B5EF4-FFF2-40B4-BE49-F238E27FC236}">
                <a16:creationId xmlns:a16="http://schemas.microsoft.com/office/drawing/2014/main" id="{5DFF83C9-1774-0343-A9B7-6F2CCAFD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78" y="2636019"/>
            <a:ext cx="1613647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amless (company) - Wikipedia">
            <a:extLst>
              <a:ext uri="{FF2B5EF4-FFF2-40B4-BE49-F238E27FC236}">
                <a16:creationId xmlns:a16="http://schemas.microsoft.com/office/drawing/2014/main" id="{FD1FCB20-9B1E-7343-83B5-077559F7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85" y="3705441"/>
            <a:ext cx="1613647" cy="6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Twitter: Appstore for Android">
            <a:extLst>
              <a:ext uri="{FF2B5EF4-FFF2-40B4-BE49-F238E27FC236}">
                <a16:creationId xmlns:a16="http://schemas.microsoft.com/office/drawing/2014/main" id="{87592B4F-C737-B04F-98AC-EC4E6CBE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43" y="3849133"/>
            <a:ext cx="658534" cy="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Set Up iCloud on the iPad">
            <a:extLst>
              <a:ext uri="{FF2B5EF4-FFF2-40B4-BE49-F238E27FC236}">
                <a16:creationId xmlns:a16="http://schemas.microsoft.com/office/drawing/2014/main" id="{EB890466-E958-EE4D-9E32-074D8EDF4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7264" r="28400" b="7618"/>
          <a:stretch/>
        </p:blipFill>
        <p:spPr bwMode="auto">
          <a:xfrm>
            <a:off x="7730955" y="3452548"/>
            <a:ext cx="1196296" cy="11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1319FA-628D-6648-B4EF-275A79A3E27D}"/>
              </a:ext>
            </a:extLst>
          </p:cNvPr>
          <p:cNvSpPr/>
          <p:nvPr/>
        </p:nvSpPr>
        <p:spPr>
          <a:xfrm>
            <a:off x="1" y="4792852"/>
            <a:ext cx="9144000" cy="658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Database Management Technology</a:t>
            </a:r>
          </a:p>
        </p:txBody>
      </p:sp>
    </p:spTree>
    <p:extLst>
      <p:ext uri="{BB962C8B-B14F-4D97-AF65-F5344CB8AC3E}">
        <p14:creationId xmlns:p14="http://schemas.microsoft.com/office/powerpoint/2010/main" val="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Thursday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DB4-93E3-824A-BFFB-723A1EDB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B496-84C9-A54D-AC8B-78E8892C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2" y="1507672"/>
            <a:ext cx="6093025" cy="49852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1BCC082-A12B-0144-8D7E-D457F230FFC2}"/>
              </a:ext>
            </a:extLst>
          </p:cNvPr>
          <p:cNvSpPr/>
          <p:nvPr/>
        </p:nvSpPr>
        <p:spPr>
          <a:xfrm rot="1870584">
            <a:off x="4767943" y="4572000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D70D4E-11E7-6F40-849C-EE44AF2C3020}"/>
              </a:ext>
            </a:extLst>
          </p:cNvPr>
          <p:cNvSpPr/>
          <p:nvPr/>
        </p:nvSpPr>
        <p:spPr>
          <a:xfrm rot="19940664">
            <a:off x="4767944" y="5749883"/>
            <a:ext cx="892629" cy="283028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23B98-8CF3-5845-9D01-D74454BD32D2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19D1F-529C-5941-8E63-6E836E3C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9373-36E4-A945-B80D-0CB6049A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5A7A-FEA4-4B46-8E5B-BD7E4F43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78"/>
          <a:stretch/>
        </p:blipFill>
        <p:spPr>
          <a:xfrm>
            <a:off x="4181229" y="1491707"/>
            <a:ext cx="4930626" cy="500116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9513D5-4015-F34A-8408-60EA98A5E1C9}"/>
              </a:ext>
            </a:extLst>
          </p:cNvPr>
          <p:cNvSpPr/>
          <p:nvPr/>
        </p:nvSpPr>
        <p:spPr>
          <a:xfrm>
            <a:off x="3860800" y="2032172"/>
            <a:ext cx="2138328" cy="631765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Uncheck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B6B7-6BAB-AF45-BFA8-BEDF1529BABC}"/>
              </a:ext>
            </a:extLst>
          </p:cNvPr>
          <p:cNvSpPr txBox="1"/>
          <p:nvPr/>
        </p:nvSpPr>
        <p:spPr>
          <a:xfrm>
            <a:off x="558802" y="2052320"/>
            <a:ext cx="226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Avenir Next" panose="020B0503020202020204" pitchFamily="34" charset="0"/>
                <a:cs typeface="Arial" panose="020B0604020202020204" pitchFamily="34" charset="0"/>
              </a:rPr>
              <a:t>Give a green check when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8A3DD-73C2-0D4C-8164-5B7E98AB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9" y="3717666"/>
            <a:ext cx="1151890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088D-C550-E447-B6E8-6A38D981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Zoom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80F6-E94F-D042-A31D-98132A97B6B0}"/>
              </a:ext>
            </a:extLst>
          </p:cNvPr>
          <p:cNvSpPr txBox="1"/>
          <p:nvPr/>
        </p:nvSpPr>
        <p:spPr>
          <a:xfrm>
            <a:off x="488882" y="2090172"/>
            <a:ext cx="30893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Raise hand	   ⌥y</a:t>
            </a:r>
          </a:p>
          <a:p>
            <a:endParaRPr lang="en-US" sz="2400" dirty="0">
              <a:latin typeface="Avenir Next" panose="020B0503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</a:rPr>
              <a:t>Enable Mic 	  space 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video	  ⌘</a:t>
            </a:r>
            <a:r>
              <a:rPr lang="en-US" sz="2400" dirty="0">
                <a:latin typeface="Avenir Next" panose="020B0503020202020204" pitchFamily="34" charset="0"/>
              </a:rPr>
              <a:t>⇧V</a:t>
            </a:r>
          </a:p>
          <a:p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Next" panose="020B0503020202020204" pitchFamily="34" charset="0"/>
                <a:cs typeface="Arial" panose="020B0604020202020204" pitchFamily="34" charset="0"/>
              </a:rPr>
              <a:t>Toggle chat	  ⌘</a:t>
            </a:r>
            <a:r>
              <a:rPr lang="en-US" sz="2400" dirty="0">
                <a:latin typeface="Avenir Next" panose="020B0503020202020204" pitchFamily="34" charset="0"/>
              </a:rPr>
              <a:t>⇧H</a:t>
            </a:r>
            <a:endParaRPr lang="en-US" sz="24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B3A6CC-1E2E-1142-A50F-58C18E28A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1"/>
          <a:stretch/>
        </p:blipFill>
        <p:spPr bwMode="auto">
          <a:xfrm>
            <a:off x="4516083" y="1508639"/>
            <a:ext cx="4627917" cy="46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Avenir Next" panose="020B05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7202</TotalTime>
  <Words>2787</Words>
  <Application>Microsoft Macintosh PowerPoint</Application>
  <PresentationFormat>On-screen Show (4:3)</PresentationFormat>
  <Paragraphs>792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Avenir Next</vt:lpstr>
      <vt:lpstr>Calibri</vt:lpstr>
      <vt:lpstr>Consolas</vt:lpstr>
      <vt:lpstr>Office Theme</vt:lpstr>
      <vt:lpstr>Setup Zoom to Look Like This</vt:lpstr>
      <vt:lpstr>Using Zoom</vt:lpstr>
      <vt:lpstr>Participation Protocol</vt:lpstr>
      <vt:lpstr>PowerPoint Presentation</vt:lpstr>
      <vt:lpstr>PowerPoint Presentation</vt:lpstr>
      <vt:lpstr>Participation Protocol</vt:lpstr>
      <vt:lpstr>Using Zoom</vt:lpstr>
      <vt:lpstr>Using Zoom</vt:lpstr>
      <vt:lpstr>Using Zoom</vt:lpstr>
      <vt:lpstr>Using Zoom</vt:lpstr>
      <vt:lpstr>COMS W6113 Topics in  Database Research</vt:lpstr>
      <vt:lpstr>Database Research</vt:lpstr>
      <vt:lpstr>Database Research</vt:lpstr>
      <vt:lpstr>This Course</vt:lpstr>
      <vt:lpstr>Course Topics</vt:lpstr>
      <vt:lpstr>Course Topics</vt:lpstr>
      <vt:lpstr>What you will do</vt:lpstr>
      <vt:lpstr>Project</vt:lpstr>
      <vt:lpstr>Reproduce (&amp; Extend)</vt:lpstr>
      <vt:lpstr>Research Project</vt:lpstr>
      <vt:lpstr>Project Overview</vt:lpstr>
      <vt:lpstr>Project Timeline</vt:lpstr>
      <vt:lpstr>Programming Assignments</vt:lpstr>
      <vt:lpstr>Class Format</vt:lpstr>
      <vt:lpstr>Reviews</vt:lpstr>
      <vt:lpstr>Reviews</vt:lpstr>
      <vt:lpstr>Presentation</vt:lpstr>
      <vt:lpstr>Recitation</vt:lpstr>
      <vt:lpstr>Who am I?</vt:lpstr>
      <vt:lpstr>Deka Auliya Akbar</vt:lpstr>
      <vt:lpstr>Logistics</vt:lpstr>
      <vt:lpstr>Prereqs</vt:lpstr>
      <vt:lpstr>Relationship with other DB classes</vt:lpstr>
      <vt:lpstr>Enrollment</vt:lpstr>
      <vt:lpstr>Grading</vt:lpstr>
      <vt:lpstr>Breakout: Getting to know each other</vt:lpstr>
      <vt:lpstr>5 min Break</vt:lpstr>
      <vt:lpstr>Short DB History</vt:lpstr>
      <vt:lpstr>What is a Database?</vt:lpstr>
      <vt:lpstr>60s Hierarchical Model</vt:lpstr>
      <vt:lpstr>60s Hierarchical Model</vt:lpstr>
      <vt:lpstr>60s Hierarchical Model</vt:lpstr>
      <vt:lpstr>60s Hierarchical Model</vt:lpstr>
      <vt:lpstr>60s Network Model (CODASYL)</vt:lpstr>
      <vt:lpstr>60s Network Model</vt:lpstr>
      <vt:lpstr>60s Network Model</vt:lpstr>
      <vt:lpstr>60s Network Model</vt:lpstr>
      <vt:lpstr>70s Relational Model</vt:lpstr>
      <vt:lpstr>70s Relational Model</vt:lpstr>
      <vt:lpstr>70s Relational Model</vt:lpstr>
      <vt:lpstr>70s Relational Model</vt:lpstr>
      <vt:lpstr>70s Will it run?</vt:lpstr>
      <vt:lpstr>80s Will it Sell?</vt:lpstr>
      <vt:lpstr>80s Object Oriented DBMS</vt:lpstr>
      <vt:lpstr>80s Object Oriented DBMS</vt:lpstr>
      <vt:lpstr>80s Object Oriented DBMS</vt:lpstr>
      <vt:lpstr>90s More Money</vt:lpstr>
      <vt:lpstr>00s Data Warehouses aka OLAP</vt:lpstr>
      <vt:lpstr>00s The Internet</vt:lpstr>
      <vt:lpstr>10s NewSQL</vt:lpstr>
      <vt:lpstr>10s Cloud Databases</vt:lpstr>
      <vt:lpstr>10s Specialized DBs</vt:lpstr>
      <vt:lpstr>10s Specialized DBs</vt:lpstr>
      <vt:lpstr>10s DBs for X</vt:lpstr>
      <vt:lpstr>At the end of the day</vt:lpstr>
      <vt:lpstr>At the end of the day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212</cp:revision>
  <dcterms:created xsi:type="dcterms:W3CDTF">2020-01-20T15:54:50Z</dcterms:created>
  <dcterms:modified xsi:type="dcterms:W3CDTF">2020-09-08T15:32:39Z</dcterms:modified>
</cp:coreProperties>
</file>